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6.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86" r:id="rId1"/>
  </p:sldMasterIdLst>
  <p:notesMasterIdLst>
    <p:notesMasterId r:id="rId69"/>
  </p:notesMasterIdLst>
  <p:handoutMasterIdLst>
    <p:handoutMasterId r:id="rId70"/>
  </p:handoutMasterIdLst>
  <p:sldIdLst>
    <p:sldId id="256" r:id="rId2"/>
    <p:sldId id="1380" r:id="rId3"/>
    <p:sldId id="1197" r:id="rId4"/>
    <p:sldId id="1198" r:id="rId5"/>
    <p:sldId id="1137" r:id="rId6"/>
    <p:sldId id="1365" r:id="rId7"/>
    <p:sldId id="1366" r:id="rId8"/>
    <p:sldId id="1179" r:id="rId9"/>
    <p:sldId id="1180" r:id="rId10"/>
    <p:sldId id="1181" r:id="rId11"/>
    <p:sldId id="1183" r:id="rId12"/>
    <p:sldId id="1359" r:id="rId13"/>
    <p:sldId id="1344" r:id="rId14"/>
    <p:sldId id="1345" r:id="rId15"/>
    <p:sldId id="1347" r:id="rId16"/>
    <p:sldId id="1367" r:id="rId17"/>
    <p:sldId id="1368" r:id="rId18"/>
    <p:sldId id="1379" r:id="rId19"/>
    <p:sldId id="1360" r:id="rId20"/>
    <p:sldId id="1348" r:id="rId21"/>
    <p:sldId id="1349" r:id="rId22"/>
    <p:sldId id="1350" r:id="rId23"/>
    <p:sldId id="1351" r:id="rId24"/>
    <p:sldId id="1352" r:id="rId25"/>
    <p:sldId id="1353" r:id="rId26"/>
    <p:sldId id="1354" r:id="rId27"/>
    <p:sldId id="1355" r:id="rId28"/>
    <p:sldId id="1356" r:id="rId29"/>
    <p:sldId id="1357" r:id="rId30"/>
    <p:sldId id="1358" r:id="rId31"/>
    <p:sldId id="1370" r:id="rId32"/>
    <p:sldId id="1185" r:id="rId33"/>
    <p:sldId id="1216" r:id="rId34"/>
    <p:sldId id="1138" r:id="rId35"/>
    <p:sldId id="1217" r:id="rId36"/>
    <p:sldId id="1228" r:id="rId37"/>
    <p:sldId id="1218" r:id="rId38"/>
    <p:sldId id="1219" r:id="rId39"/>
    <p:sldId id="1220" r:id="rId40"/>
    <p:sldId id="1221" r:id="rId41"/>
    <p:sldId id="1222" r:id="rId42"/>
    <p:sldId id="1223" r:id="rId43"/>
    <p:sldId id="1224" r:id="rId44"/>
    <p:sldId id="1225" r:id="rId45"/>
    <p:sldId id="1226" r:id="rId46"/>
    <p:sldId id="1229" r:id="rId47"/>
    <p:sldId id="1262" r:id="rId48"/>
    <p:sldId id="1230" r:id="rId49"/>
    <p:sldId id="1263" r:id="rId50"/>
    <p:sldId id="1377" r:id="rId51"/>
    <p:sldId id="1378" r:id="rId52"/>
    <p:sldId id="1191" r:id="rId53"/>
    <p:sldId id="1265" r:id="rId54"/>
    <p:sldId id="1318" r:id="rId55"/>
    <p:sldId id="1319" r:id="rId56"/>
    <p:sldId id="1320" r:id="rId57"/>
    <p:sldId id="1321" r:id="rId58"/>
    <p:sldId id="1322" r:id="rId59"/>
    <p:sldId id="1323" r:id="rId60"/>
    <p:sldId id="1324" r:id="rId61"/>
    <p:sldId id="1325" r:id="rId62"/>
    <p:sldId id="1326" r:id="rId63"/>
    <p:sldId id="1327" r:id="rId64"/>
    <p:sldId id="1328" r:id="rId65"/>
    <p:sldId id="1372" r:id="rId66"/>
    <p:sldId id="1276" r:id="rId67"/>
    <p:sldId id="1279" r:id="rId68"/>
  </p:sldIdLst>
  <p:sldSz cx="9906000" cy="6858000" type="A4"/>
  <p:notesSz cx="6799263" cy="9929813"/>
  <p:defaultTextStyle>
    <a:defPPr>
      <a:defRPr lang="en-GB"/>
    </a:defPPr>
    <a:lvl1pPr algn="l" defTabSz="449263" rtl="0" fontAlgn="base">
      <a:spcBef>
        <a:spcPct val="0"/>
      </a:spcBef>
      <a:spcAft>
        <a:spcPct val="0"/>
      </a:spcAft>
      <a:defRPr sz="2400" kern="1200">
        <a:solidFill>
          <a:schemeClr val="bg1"/>
        </a:solidFill>
        <a:latin typeface="Lucida Sans" charset="0"/>
        <a:ea typeface="ＭＳ Ｐゴシック" charset="-128"/>
        <a:cs typeface="+mn-cs"/>
      </a:defRPr>
    </a:lvl1pPr>
    <a:lvl2pPr marL="742950" indent="-285750" algn="l" defTabSz="449263" rtl="0" fontAlgn="base">
      <a:spcBef>
        <a:spcPct val="0"/>
      </a:spcBef>
      <a:spcAft>
        <a:spcPct val="0"/>
      </a:spcAft>
      <a:defRPr sz="2400" kern="1200">
        <a:solidFill>
          <a:schemeClr val="bg1"/>
        </a:solidFill>
        <a:latin typeface="Lucida Sans" charset="0"/>
        <a:ea typeface="ＭＳ Ｐゴシック" charset="-128"/>
        <a:cs typeface="+mn-cs"/>
      </a:defRPr>
    </a:lvl2pPr>
    <a:lvl3pPr marL="1143000" indent="-228600" algn="l" defTabSz="449263" rtl="0" fontAlgn="base">
      <a:spcBef>
        <a:spcPct val="0"/>
      </a:spcBef>
      <a:spcAft>
        <a:spcPct val="0"/>
      </a:spcAft>
      <a:defRPr sz="2400" kern="1200">
        <a:solidFill>
          <a:schemeClr val="bg1"/>
        </a:solidFill>
        <a:latin typeface="Lucida Sans" charset="0"/>
        <a:ea typeface="ＭＳ Ｐゴシック" charset="-128"/>
        <a:cs typeface="+mn-cs"/>
      </a:defRPr>
    </a:lvl3pPr>
    <a:lvl4pPr marL="1600200" indent="-228600" algn="l" defTabSz="449263" rtl="0" fontAlgn="base">
      <a:spcBef>
        <a:spcPct val="0"/>
      </a:spcBef>
      <a:spcAft>
        <a:spcPct val="0"/>
      </a:spcAft>
      <a:defRPr sz="2400" kern="1200">
        <a:solidFill>
          <a:schemeClr val="bg1"/>
        </a:solidFill>
        <a:latin typeface="Lucida Sans" charset="0"/>
        <a:ea typeface="ＭＳ Ｐゴシック" charset="-128"/>
        <a:cs typeface="+mn-cs"/>
      </a:defRPr>
    </a:lvl4pPr>
    <a:lvl5pPr marL="2057400" indent="-228600" algn="l" defTabSz="449263" rtl="0" fontAlgn="base">
      <a:spcBef>
        <a:spcPct val="0"/>
      </a:spcBef>
      <a:spcAft>
        <a:spcPct val="0"/>
      </a:spcAft>
      <a:defRPr sz="2400" kern="1200">
        <a:solidFill>
          <a:schemeClr val="bg1"/>
        </a:solidFill>
        <a:latin typeface="Lucida Sans" charset="0"/>
        <a:ea typeface="ＭＳ Ｐゴシック" charset="-128"/>
        <a:cs typeface="+mn-cs"/>
      </a:defRPr>
    </a:lvl5pPr>
    <a:lvl6pPr marL="2286000" algn="l" defTabSz="914400" rtl="0" eaLnBrk="1" latinLnBrk="0" hangingPunct="1">
      <a:defRPr sz="2400" kern="1200">
        <a:solidFill>
          <a:schemeClr val="bg1"/>
        </a:solidFill>
        <a:latin typeface="Lucida Sans" charset="0"/>
        <a:ea typeface="ＭＳ Ｐゴシック" charset="-128"/>
        <a:cs typeface="+mn-cs"/>
      </a:defRPr>
    </a:lvl6pPr>
    <a:lvl7pPr marL="2743200" algn="l" defTabSz="914400" rtl="0" eaLnBrk="1" latinLnBrk="0" hangingPunct="1">
      <a:defRPr sz="2400" kern="1200">
        <a:solidFill>
          <a:schemeClr val="bg1"/>
        </a:solidFill>
        <a:latin typeface="Lucida Sans" charset="0"/>
        <a:ea typeface="ＭＳ Ｐゴシック" charset="-128"/>
        <a:cs typeface="+mn-cs"/>
      </a:defRPr>
    </a:lvl7pPr>
    <a:lvl8pPr marL="3200400" algn="l" defTabSz="914400" rtl="0" eaLnBrk="1" latinLnBrk="0" hangingPunct="1">
      <a:defRPr sz="2400" kern="1200">
        <a:solidFill>
          <a:schemeClr val="bg1"/>
        </a:solidFill>
        <a:latin typeface="Lucida Sans" charset="0"/>
        <a:ea typeface="ＭＳ Ｐゴシック" charset="-128"/>
        <a:cs typeface="+mn-cs"/>
      </a:defRPr>
    </a:lvl8pPr>
    <a:lvl9pPr marL="3657600" algn="l" defTabSz="914400" rtl="0" eaLnBrk="1" latinLnBrk="0" hangingPunct="1">
      <a:defRPr sz="2400" kern="1200">
        <a:solidFill>
          <a:schemeClr val="bg1"/>
        </a:solidFill>
        <a:latin typeface="Lucida Sans" charset="0"/>
        <a:ea typeface="ＭＳ Ｐゴシック"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guide id="3" pos="3120">
          <p15:clr>
            <a:srgbClr val="A4A3A4"/>
          </p15:clr>
        </p15:guide>
      </p15:sldGuideLst>
    </p:ext>
    <p:ext uri="{2D200454-40CA-4A62-9FC3-DE9A4176ACB9}">
      <p15:notesGuideLst xmlns:p15="http://schemas.microsoft.com/office/powerpoint/2012/main" xmlns="">
        <p15:guide id="1" orient="horz" pos="2887" userDrawn="1">
          <p15:clr>
            <a:srgbClr val="A4A3A4"/>
          </p15:clr>
        </p15:guide>
        <p15:guide id="2" pos="2160" userDrawn="1">
          <p15:clr>
            <a:srgbClr val="A4A3A4"/>
          </p15:clr>
        </p15:guide>
        <p15:guide id="3" orient="horz" pos="2979" userDrawn="1">
          <p15:clr>
            <a:srgbClr val="A4A3A4"/>
          </p15:clr>
        </p15:guide>
        <p15:guide id="4" pos="20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FF00"/>
    <a:srgbClr val="0000FF"/>
    <a:srgbClr val="FFFF00"/>
    <a:srgbClr val="BDD3E9"/>
    <a:srgbClr val="336699"/>
    <a:srgbClr val="2A7041"/>
    <a:srgbClr val="E6F2ED"/>
    <a:srgbClr val="DBEDE6"/>
    <a:srgbClr val="D7F1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08" autoAdjust="0"/>
    <p:restoredTop sz="93634" autoAdjust="0"/>
  </p:normalViewPr>
  <p:slideViewPr>
    <p:cSldViewPr>
      <p:cViewPr varScale="1">
        <p:scale>
          <a:sx n="66" d="100"/>
          <a:sy n="66" d="100"/>
        </p:scale>
        <p:origin x="-1056" y="-108"/>
      </p:cViewPr>
      <p:guideLst>
        <p:guide orient="horz" pos="2160"/>
        <p:guide pos="2880"/>
        <p:guide pos="3120"/>
      </p:guideLst>
    </p:cSldViewPr>
  </p:slideViewPr>
  <p:outlineViewPr>
    <p:cViewPr varScale="1">
      <p:scale>
        <a:sx n="170" d="200"/>
        <a:sy n="170" d="200"/>
      </p:scale>
      <p:origin x="0" y="122142"/>
    </p:cViewPr>
  </p:outlineViewPr>
  <p:notesTextViewPr>
    <p:cViewPr>
      <p:scale>
        <a:sx n="100" d="100"/>
        <a:sy n="100" d="100"/>
      </p:scale>
      <p:origin x="0" y="0"/>
    </p:cViewPr>
  </p:notesTextViewPr>
  <p:sorterViewPr>
    <p:cViewPr>
      <p:scale>
        <a:sx n="66" d="100"/>
        <a:sy n="66" d="100"/>
      </p:scale>
      <p:origin x="0" y="474"/>
    </p:cViewPr>
  </p:sorterViewPr>
  <p:notesViewPr>
    <p:cSldViewPr>
      <p:cViewPr varScale="1">
        <p:scale>
          <a:sx n="35" d="100"/>
          <a:sy n="35" d="100"/>
        </p:scale>
        <p:origin x="-1578" y="-90"/>
      </p:cViewPr>
      <p:guideLst>
        <p:guide orient="horz" pos="2887"/>
        <p:guide orient="horz" pos="2979"/>
        <p:guide pos="2160"/>
        <p:guide pos="200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6643" cy="495834"/>
          </a:xfrm>
          <a:prstGeom prst="rect">
            <a:avLst/>
          </a:prstGeom>
        </p:spPr>
        <p:txBody>
          <a:bodyPr vert="horz" lIns="91440" tIns="45720" rIns="91440" bIns="45720" rtlCol="0"/>
          <a:lstStyle>
            <a:lvl1pPr algn="l">
              <a:buClr>
                <a:srgbClr val="000000"/>
              </a:buClr>
              <a:buSzPct val="100000"/>
              <a:buFont typeface="Times New Roman" pitchFamily="16" charset="0"/>
              <a:buNone/>
              <a:defRPr sz="1200">
                <a:cs typeface="+mn-cs"/>
              </a:defRPr>
            </a:lvl1pPr>
          </a:lstStyle>
          <a:p>
            <a:pPr>
              <a:defRPr/>
            </a:pPr>
            <a:endParaRPr lang="de-DE"/>
          </a:p>
        </p:txBody>
      </p:sp>
      <p:sp>
        <p:nvSpPr>
          <p:cNvPr id="3" name="Date Placeholder 2"/>
          <p:cNvSpPr>
            <a:spLocks noGrp="1"/>
          </p:cNvSpPr>
          <p:nvPr>
            <p:ph type="dt" sz="quarter" idx="1"/>
          </p:nvPr>
        </p:nvSpPr>
        <p:spPr>
          <a:xfrm>
            <a:off x="3851146" y="0"/>
            <a:ext cx="2946643" cy="495834"/>
          </a:xfrm>
          <a:prstGeom prst="rect">
            <a:avLst/>
          </a:prstGeom>
        </p:spPr>
        <p:txBody>
          <a:bodyPr vert="horz" lIns="91440" tIns="45720" rIns="91440" bIns="45720" rtlCol="0"/>
          <a:lstStyle>
            <a:lvl1pPr algn="r">
              <a:buClr>
                <a:srgbClr val="000000"/>
              </a:buClr>
              <a:buSzPct val="100000"/>
              <a:buFont typeface="Times New Roman" pitchFamily="16" charset="0"/>
              <a:buNone/>
              <a:defRPr sz="1200">
                <a:cs typeface="+mn-cs"/>
              </a:defRPr>
            </a:lvl1pPr>
          </a:lstStyle>
          <a:p>
            <a:pPr>
              <a:defRPr/>
            </a:pPr>
            <a:fld id="{FAC8717C-415A-44F2-932B-9470F257B40D}" type="datetimeFigureOut">
              <a:rPr lang="de-DE"/>
              <a:pPr>
                <a:defRPr/>
              </a:pPr>
              <a:t>05.09.2019</a:t>
            </a:fld>
            <a:endParaRPr lang="de-DE"/>
          </a:p>
        </p:txBody>
      </p:sp>
      <p:sp>
        <p:nvSpPr>
          <p:cNvPr id="4" name="Footer Placeholder 3"/>
          <p:cNvSpPr>
            <a:spLocks noGrp="1"/>
          </p:cNvSpPr>
          <p:nvPr>
            <p:ph type="ftr" sz="quarter" idx="2"/>
          </p:nvPr>
        </p:nvSpPr>
        <p:spPr>
          <a:xfrm>
            <a:off x="1" y="9432339"/>
            <a:ext cx="2946643" cy="495834"/>
          </a:xfrm>
          <a:prstGeom prst="rect">
            <a:avLst/>
          </a:prstGeom>
        </p:spPr>
        <p:txBody>
          <a:bodyPr vert="horz" lIns="91440" tIns="45720" rIns="91440" bIns="45720" rtlCol="0" anchor="b"/>
          <a:lstStyle>
            <a:lvl1pPr algn="l">
              <a:buClr>
                <a:srgbClr val="000000"/>
              </a:buClr>
              <a:buSzPct val="100000"/>
              <a:buFont typeface="Times New Roman" pitchFamily="16" charset="0"/>
              <a:buNone/>
              <a:defRPr sz="1200">
                <a:cs typeface="+mn-cs"/>
              </a:defRPr>
            </a:lvl1pPr>
          </a:lstStyle>
          <a:p>
            <a:pPr>
              <a:defRPr/>
            </a:pPr>
            <a:endParaRPr lang="de-DE"/>
          </a:p>
        </p:txBody>
      </p:sp>
      <p:sp>
        <p:nvSpPr>
          <p:cNvPr id="5" name="Slide Number Placeholder 4"/>
          <p:cNvSpPr>
            <a:spLocks noGrp="1"/>
          </p:cNvSpPr>
          <p:nvPr>
            <p:ph type="sldNum" sz="quarter" idx="3"/>
          </p:nvPr>
        </p:nvSpPr>
        <p:spPr>
          <a:xfrm>
            <a:off x="3851146" y="9432339"/>
            <a:ext cx="2946643" cy="495834"/>
          </a:xfrm>
          <a:prstGeom prst="rect">
            <a:avLst/>
          </a:prstGeom>
        </p:spPr>
        <p:txBody>
          <a:bodyPr vert="horz" lIns="91440" tIns="45720" rIns="91440" bIns="45720" rtlCol="0" anchor="b"/>
          <a:lstStyle>
            <a:lvl1pPr algn="r">
              <a:buClr>
                <a:srgbClr val="000000"/>
              </a:buClr>
              <a:buSzPct val="100000"/>
              <a:buFont typeface="Times New Roman" pitchFamily="16" charset="0"/>
              <a:buNone/>
              <a:defRPr sz="1200">
                <a:cs typeface="+mn-cs"/>
              </a:defRPr>
            </a:lvl1pPr>
          </a:lstStyle>
          <a:p>
            <a:pPr>
              <a:defRPr/>
            </a:pPr>
            <a:fld id="{436286E6-33A4-43B5-AF89-26A9B7F2651B}" type="slidenum">
              <a:rPr lang="de-DE"/>
              <a:pPr>
                <a:defRPr/>
              </a:pPr>
              <a:t>‹#›</a:t>
            </a:fld>
            <a:endParaRPr lang="de-DE"/>
          </a:p>
        </p:txBody>
      </p:sp>
    </p:spTree>
    <p:extLst>
      <p:ext uri="{BB962C8B-B14F-4D97-AF65-F5344CB8AC3E}">
        <p14:creationId xmlns:p14="http://schemas.microsoft.com/office/powerpoint/2010/main" val="31510704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7" name="AutoShape 1"/>
          <p:cNvSpPr>
            <a:spLocks noChangeArrowheads="1"/>
          </p:cNvSpPr>
          <p:nvPr/>
        </p:nvSpPr>
        <p:spPr bwMode="auto">
          <a:xfrm>
            <a:off x="1" y="1"/>
            <a:ext cx="6799263" cy="9929813"/>
          </a:xfrm>
          <a:prstGeom prst="roundRect">
            <a:avLst>
              <a:gd name="adj" fmla="val 19"/>
            </a:avLst>
          </a:prstGeom>
          <a:solidFill>
            <a:srgbClr val="FFFFFF"/>
          </a:solidFill>
          <a:ln w="9360">
            <a:noFill/>
            <a:miter lim="800000"/>
            <a:headEnd/>
            <a:tailEnd/>
          </a:ln>
          <a:effectLst/>
        </p:spPr>
        <p:txBody>
          <a:bodyPr wrap="none" anchor="ctr"/>
          <a:lstStyle/>
          <a:p>
            <a:pPr>
              <a:buClr>
                <a:srgbClr val="000000"/>
              </a:buClr>
              <a:buSzPct val="100000"/>
              <a:buFont typeface="Times New Roman" pitchFamily="16" charset="0"/>
              <a:buNone/>
              <a:defRPr/>
            </a:pPr>
            <a:endParaRPr lang="de-DE">
              <a:ea typeface="+mn-ea"/>
              <a:cs typeface="Arial Unicode MS" charset="0"/>
            </a:endParaRPr>
          </a:p>
        </p:txBody>
      </p:sp>
      <p:sp>
        <p:nvSpPr>
          <p:cNvPr id="9218" name="AutoShape 2"/>
          <p:cNvSpPr>
            <a:spLocks noChangeArrowheads="1"/>
          </p:cNvSpPr>
          <p:nvPr/>
        </p:nvSpPr>
        <p:spPr bwMode="auto">
          <a:xfrm>
            <a:off x="1" y="1"/>
            <a:ext cx="6799263" cy="9929813"/>
          </a:xfrm>
          <a:prstGeom prst="roundRect">
            <a:avLst>
              <a:gd name="adj" fmla="val 19"/>
            </a:avLst>
          </a:prstGeom>
          <a:solidFill>
            <a:srgbClr val="FFFFFF"/>
          </a:solidFill>
          <a:ln w="9525">
            <a:noFill/>
            <a:round/>
            <a:headEnd/>
            <a:tailEnd/>
          </a:ln>
          <a:effectLst/>
        </p:spPr>
        <p:txBody>
          <a:bodyPr wrap="none" anchor="ctr"/>
          <a:lstStyle/>
          <a:p>
            <a:pPr>
              <a:buClr>
                <a:srgbClr val="000000"/>
              </a:buClr>
              <a:buSzPct val="100000"/>
              <a:buFont typeface="Times New Roman" pitchFamily="16" charset="0"/>
              <a:buNone/>
              <a:defRPr/>
            </a:pPr>
            <a:endParaRPr lang="de-DE">
              <a:ea typeface="+mn-ea"/>
              <a:cs typeface="Arial Unicode MS" charset="0"/>
            </a:endParaRPr>
          </a:p>
        </p:txBody>
      </p:sp>
      <p:sp>
        <p:nvSpPr>
          <p:cNvPr id="9219" name="AutoShape 3"/>
          <p:cNvSpPr>
            <a:spLocks noChangeArrowheads="1"/>
          </p:cNvSpPr>
          <p:nvPr/>
        </p:nvSpPr>
        <p:spPr bwMode="auto">
          <a:xfrm>
            <a:off x="1" y="1"/>
            <a:ext cx="6799263" cy="9929813"/>
          </a:xfrm>
          <a:prstGeom prst="roundRect">
            <a:avLst>
              <a:gd name="adj" fmla="val 19"/>
            </a:avLst>
          </a:prstGeom>
          <a:solidFill>
            <a:srgbClr val="FFFFFF"/>
          </a:solidFill>
          <a:ln w="9525">
            <a:noFill/>
            <a:round/>
            <a:headEnd/>
            <a:tailEnd/>
          </a:ln>
          <a:effectLst/>
        </p:spPr>
        <p:txBody>
          <a:bodyPr wrap="none" anchor="ctr"/>
          <a:lstStyle/>
          <a:p>
            <a:pPr>
              <a:buClr>
                <a:srgbClr val="000000"/>
              </a:buClr>
              <a:buSzPct val="100000"/>
              <a:buFont typeface="Times New Roman" pitchFamily="16" charset="0"/>
              <a:buNone/>
              <a:defRPr/>
            </a:pPr>
            <a:endParaRPr lang="de-DE">
              <a:ea typeface="+mn-ea"/>
              <a:cs typeface="Arial Unicode MS" charset="0"/>
            </a:endParaRPr>
          </a:p>
        </p:txBody>
      </p:sp>
      <p:sp>
        <p:nvSpPr>
          <p:cNvPr id="9220" name="AutoShape 4"/>
          <p:cNvSpPr>
            <a:spLocks noChangeArrowheads="1"/>
          </p:cNvSpPr>
          <p:nvPr/>
        </p:nvSpPr>
        <p:spPr bwMode="auto">
          <a:xfrm>
            <a:off x="1" y="1"/>
            <a:ext cx="6799263" cy="9929813"/>
          </a:xfrm>
          <a:prstGeom prst="roundRect">
            <a:avLst>
              <a:gd name="adj" fmla="val 19"/>
            </a:avLst>
          </a:prstGeom>
          <a:solidFill>
            <a:srgbClr val="FFFFFF"/>
          </a:solidFill>
          <a:ln w="9525">
            <a:noFill/>
            <a:round/>
            <a:headEnd/>
            <a:tailEnd/>
          </a:ln>
          <a:effectLst/>
        </p:spPr>
        <p:txBody>
          <a:bodyPr wrap="none" anchor="ctr"/>
          <a:lstStyle/>
          <a:p>
            <a:pPr>
              <a:buClr>
                <a:srgbClr val="000000"/>
              </a:buClr>
              <a:buSzPct val="100000"/>
              <a:buFont typeface="Times New Roman" pitchFamily="16" charset="0"/>
              <a:buNone/>
              <a:defRPr/>
            </a:pPr>
            <a:endParaRPr lang="de-DE">
              <a:ea typeface="+mn-ea"/>
              <a:cs typeface="Arial Unicode MS" charset="0"/>
            </a:endParaRPr>
          </a:p>
        </p:txBody>
      </p:sp>
      <p:sp>
        <p:nvSpPr>
          <p:cNvPr id="9221" name="Text Box 5"/>
          <p:cNvSpPr txBox="1">
            <a:spLocks noChangeArrowheads="1"/>
          </p:cNvSpPr>
          <p:nvPr/>
        </p:nvSpPr>
        <p:spPr bwMode="auto">
          <a:xfrm>
            <a:off x="1" y="0"/>
            <a:ext cx="2946643" cy="495834"/>
          </a:xfrm>
          <a:prstGeom prst="rect">
            <a:avLst/>
          </a:prstGeom>
          <a:noFill/>
          <a:ln w="9525">
            <a:noFill/>
            <a:round/>
            <a:headEnd/>
            <a:tailEnd/>
          </a:ln>
          <a:effectLst/>
        </p:spPr>
        <p:txBody>
          <a:bodyPr wrap="none" anchor="ctr"/>
          <a:lstStyle/>
          <a:p>
            <a:pPr>
              <a:buClr>
                <a:srgbClr val="000000"/>
              </a:buClr>
              <a:buSzPct val="100000"/>
              <a:buFont typeface="Times New Roman" pitchFamily="16" charset="0"/>
              <a:buNone/>
              <a:defRPr/>
            </a:pPr>
            <a:endParaRPr lang="de-DE">
              <a:ea typeface="+mn-ea"/>
              <a:cs typeface="Arial Unicode MS" charset="0"/>
            </a:endParaRPr>
          </a:p>
        </p:txBody>
      </p:sp>
      <p:sp>
        <p:nvSpPr>
          <p:cNvPr id="9222" name="Text Box 6"/>
          <p:cNvSpPr txBox="1">
            <a:spLocks noChangeArrowheads="1"/>
          </p:cNvSpPr>
          <p:nvPr/>
        </p:nvSpPr>
        <p:spPr bwMode="auto">
          <a:xfrm>
            <a:off x="3852621" y="0"/>
            <a:ext cx="2946642" cy="495834"/>
          </a:xfrm>
          <a:prstGeom prst="rect">
            <a:avLst/>
          </a:prstGeom>
          <a:noFill/>
          <a:ln w="9525">
            <a:noFill/>
            <a:round/>
            <a:headEnd/>
            <a:tailEnd/>
          </a:ln>
          <a:effectLst/>
        </p:spPr>
        <p:txBody>
          <a:bodyPr wrap="none" anchor="ctr"/>
          <a:lstStyle/>
          <a:p>
            <a:pPr>
              <a:buClr>
                <a:srgbClr val="000000"/>
              </a:buClr>
              <a:buSzPct val="100000"/>
              <a:buFont typeface="Times New Roman" pitchFamily="16" charset="0"/>
              <a:buNone/>
              <a:defRPr/>
            </a:pPr>
            <a:endParaRPr lang="de-DE">
              <a:ea typeface="+mn-ea"/>
              <a:cs typeface="Arial Unicode MS" charset="0"/>
            </a:endParaRPr>
          </a:p>
        </p:txBody>
      </p:sp>
      <p:sp>
        <p:nvSpPr>
          <p:cNvPr id="288776" name="Rectangle 7"/>
          <p:cNvSpPr>
            <a:spLocks noGrp="1" noRot="1" noChangeAspect="1" noChangeArrowheads="1"/>
          </p:cNvSpPr>
          <p:nvPr>
            <p:ph type="sldImg"/>
          </p:nvPr>
        </p:nvSpPr>
        <p:spPr bwMode="auto">
          <a:xfrm>
            <a:off x="712788" y="744538"/>
            <a:ext cx="5367337" cy="3717925"/>
          </a:xfrm>
          <a:prstGeom prst="rect">
            <a:avLst/>
          </a:prstGeom>
          <a:noFill/>
          <a:ln w="9360">
            <a:solidFill>
              <a:srgbClr val="000000"/>
            </a:solidFill>
            <a:miter lim="800000"/>
            <a:headEnd/>
            <a:tailEnd/>
          </a:ln>
        </p:spPr>
      </p:sp>
      <p:sp>
        <p:nvSpPr>
          <p:cNvPr id="9224" name="Rectangle 8"/>
          <p:cNvSpPr>
            <a:spLocks noGrp="1" noChangeArrowheads="1"/>
          </p:cNvSpPr>
          <p:nvPr>
            <p:ph type="body"/>
          </p:nvPr>
        </p:nvSpPr>
        <p:spPr bwMode="auto">
          <a:xfrm>
            <a:off x="905978" y="4716991"/>
            <a:ext cx="4981404" cy="4460863"/>
          </a:xfrm>
          <a:prstGeom prst="rect">
            <a:avLst/>
          </a:prstGeom>
          <a:noFill/>
          <a:ln w="9525">
            <a:noFill/>
            <a:round/>
            <a:headEnd/>
            <a:tailEnd/>
          </a:ln>
          <a:effectLst/>
        </p:spPr>
        <p:txBody>
          <a:bodyPr vert="horz" wrap="square" lIns="95400" tIns="47520" rIns="95400" bIns="47520" numCol="1" anchor="t" anchorCtr="0" compatLnSpc="1">
            <a:prstTxWarp prst="textNoShape">
              <a:avLst/>
            </a:prstTxWarp>
          </a:bodyPr>
          <a:lstStyle/>
          <a:p>
            <a:pPr lvl="0"/>
            <a:endParaRPr lang="de-DE" noProof="0" smtClean="0"/>
          </a:p>
        </p:txBody>
      </p:sp>
      <p:sp>
        <p:nvSpPr>
          <p:cNvPr id="9225" name="Text Box 9"/>
          <p:cNvSpPr txBox="1">
            <a:spLocks noChangeArrowheads="1"/>
          </p:cNvSpPr>
          <p:nvPr/>
        </p:nvSpPr>
        <p:spPr bwMode="auto">
          <a:xfrm>
            <a:off x="1" y="9433980"/>
            <a:ext cx="2946643" cy="495834"/>
          </a:xfrm>
          <a:prstGeom prst="rect">
            <a:avLst/>
          </a:prstGeom>
          <a:noFill/>
          <a:ln w="9525">
            <a:noFill/>
            <a:round/>
            <a:headEnd/>
            <a:tailEnd/>
          </a:ln>
          <a:effectLst/>
        </p:spPr>
        <p:txBody>
          <a:bodyPr wrap="none" anchor="ctr"/>
          <a:lstStyle/>
          <a:p>
            <a:pPr>
              <a:buClr>
                <a:srgbClr val="000000"/>
              </a:buClr>
              <a:buSzPct val="100000"/>
              <a:buFont typeface="Times New Roman" pitchFamily="16" charset="0"/>
              <a:buNone/>
              <a:defRPr/>
            </a:pPr>
            <a:endParaRPr lang="de-DE">
              <a:ea typeface="+mn-ea"/>
              <a:cs typeface="Arial Unicode MS" charset="0"/>
            </a:endParaRPr>
          </a:p>
        </p:txBody>
      </p:sp>
      <p:sp>
        <p:nvSpPr>
          <p:cNvPr id="9226" name="Rectangle 10"/>
          <p:cNvSpPr>
            <a:spLocks noGrp="1" noChangeArrowheads="1"/>
          </p:cNvSpPr>
          <p:nvPr>
            <p:ph type="sldNum"/>
          </p:nvPr>
        </p:nvSpPr>
        <p:spPr bwMode="auto">
          <a:xfrm>
            <a:off x="3852621" y="9432339"/>
            <a:ext cx="2940740" cy="489267"/>
          </a:xfrm>
          <a:prstGeom prst="rect">
            <a:avLst/>
          </a:prstGeom>
          <a:noFill/>
          <a:ln w="9525">
            <a:noFill/>
            <a:round/>
            <a:headEnd/>
            <a:tailEnd/>
          </a:ln>
          <a:effectLst/>
        </p:spPr>
        <p:txBody>
          <a:bodyPr vert="horz" wrap="square" lIns="95400" tIns="47520" rIns="95400" bIns="47520" numCol="1" anchor="b" anchorCtr="0" compatLnSpc="1">
            <a:prstTxWarp prst="textNoShape">
              <a:avLst/>
            </a:prstTxWarp>
          </a:bodyPr>
          <a:lstStyle>
            <a:lvl1pPr algn="r">
              <a:buClrTx/>
              <a:buSzPct val="100000"/>
              <a:buFontTx/>
              <a:buNone/>
              <a:tabLst>
                <a:tab pos="723900" algn="l"/>
                <a:tab pos="1447800" algn="l"/>
                <a:tab pos="2171700" algn="l"/>
                <a:tab pos="2895600" algn="l"/>
              </a:tabLst>
              <a:defRPr sz="1200">
                <a:solidFill>
                  <a:srgbClr val="000000"/>
                </a:solidFill>
                <a:latin typeface="Times New Roman" pitchFamily="16" charset="0"/>
                <a:ea typeface="+mn-ea"/>
                <a:cs typeface="Arial Unicode MS" charset="0"/>
              </a:defRPr>
            </a:lvl1pPr>
          </a:lstStyle>
          <a:p>
            <a:pPr>
              <a:defRPr/>
            </a:pPr>
            <a:fld id="{655445CD-BE69-4A95-B1A9-CC7D8B1B044C}" type="slidenum">
              <a:rPr lang="en-US"/>
              <a:pPr>
                <a:defRPr/>
              </a:pPr>
              <a:t>‹#›</a:t>
            </a:fld>
            <a:endParaRPr lang="en-US"/>
          </a:p>
        </p:txBody>
      </p:sp>
    </p:spTree>
    <p:extLst>
      <p:ext uri="{BB962C8B-B14F-4D97-AF65-F5344CB8AC3E}">
        <p14:creationId xmlns:p14="http://schemas.microsoft.com/office/powerpoint/2010/main" val="1676662109"/>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9794" name="Rectangle 10"/>
          <p:cNvSpPr>
            <a:spLocks noGrp="1" noChangeArrowheads="1"/>
          </p:cNvSpPr>
          <p:nvPr>
            <p:ph type="sldNum" sz="quarter"/>
          </p:nvPr>
        </p:nvSpPr>
        <p:spPr>
          <a:noFill/>
        </p:spPr>
        <p:txBody>
          <a:bodyPr/>
          <a:lstStyle/>
          <a:p>
            <a:fld id="{9F1E893B-7686-47E7-8BAA-792CEA63E874}" type="slidenum">
              <a:rPr lang="en-US" smtClean="0">
                <a:ea typeface="ＭＳ Ｐゴシック" charset="-128"/>
              </a:rPr>
              <a:pPr/>
              <a:t>1</a:t>
            </a:fld>
            <a:endParaRPr lang="en-US" smtClean="0">
              <a:ea typeface="ＭＳ Ｐゴシック" charset="-128"/>
            </a:endParaRPr>
          </a:p>
        </p:txBody>
      </p:sp>
      <p:sp>
        <p:nvSpPr>
          <p:cNvPr id="289795" name="Rectangle 1"/>
          <p:cNvSpPr>
            <a:spLocks noGrp="1" noRot="1" noChangeAspect="1" noChangeArrowheads="1" noTextEdit="1"/>
          </p:cNvSpPr>
          <p:nvPr>
            <p:ph type="sldImg"/>
          </p:nvPr>
        </p:nvSpPr>
        <p:spPr>
          <a:xfrm>
            <a:off x="711200" y="744538"/>
            <a:ext cx="5376863" cy="3724275"/>
          </a:xfrm>
          <a:solidFill>
            <a:srgbClr val="FFFFFF"/>
          </a:solidFill>
          <a:ln/>
        </p:spPr>
      </p:sp>
      <p:sp>
        <p:nvSpPr>
          <p:cNvPr id="289796" name="Rectangle 2"/>
          <p:cNvSpPr>
            <a:spLocks noGrp="1" noChangeArrowheads="1"/>
          </p:cNvSpPr>
          <p:nvPr>
            <p:ph type="body" idx="1"/>
          </p:nvPr>
        </p:nvSpPr>
        <p:spPr>
          <a:xfrm>
            <a:off x="905978" y="4716990"/>
            <a:ext cx="4982880" cy="4464146"/>
          </a:xfrm>
          <a:noFill/>
          <a:ln/>
        </p:spPr>
        <p:txBody>
          <a:bodyPr wrap="none" anchor="ctr"/>
          <a:lstStyle/>
          <a:p>
            <a:endParaRPr lang="de-DE" dirty="0" smtClean="0"/>
          </a:p>
        </p:txBody>
      </p:sp>
    </p:spTree>
    <p:extLst>
      <p:ext uri="{BB962C8B-B14F-4D97-AF65-F5344CB8AC3E}">
        <p14:creationId xmlns:p14="http://schemas.microsoft.com/office/powerpoint/2010/main" val="2684402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67337" cy="3717925"/>
          </a:xfrm>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kern="1200" dirty="0" smtClean="0">
                <a:solidFill>
                  <a:schemeClr val="tx1"/>
                </a:solidFill>
                <a:effectLst/>
                <a:latin typeface="Times New Roman" pitchFamily="16" charset="0"/>
                <a:ea typeface="+mn-ea"/>
                <a:cs typeface="+mn-cs"/>
              </a:rPr>
              <a:t>The </a:t>
            </a:r>
            <a:r>
              <a:rPr lang="en-US" sz="1200" b="1" i="0" kern="1200" dirty="0" smtClean="0">
                <a:solidFill>
                  <a:schemeClr val="tx1"/>
                </a:solidFill>
                <a:effectLst/>
                <a:latin typeface="Times New Roman" pitchFamily="16" charset="0"/>
                <a:ea typeface="+mn-ea"/>
                <a:cs typeface="+mn-cs"/>
              </a:rPr>
              <a:t>International Geophysical Year</a:t>
            </a:r>
            <a:r>
              <a:rPr lang="en-US" sz="1200" b="0" i="0" kern="1200" dirty="0" smtClean="0">
                <a:solidFill>
                  <a:schemeClr val="tx1"/>
                </a:solidFill>
                <a:effectLst/>
                <a:latin typeface="Times New Roman" pitchFamily="16" charset="0"/>
                <a:ea typeface="+mn-ea"/>
                <a:cs typeface="+mn-cs"/>
              </a:rPr>
              <a:t> (</a:t>
            </a:r>
            <a:r>
              <a:rPr lang="en-US" sz="1200" b="1" i="0" kern="1200" dirty="0" smtClean="0">
                <a:solidFill>
                  <a:schemeClr val="tx1"/>
                </a:solidFill>
                <a:effectLst/>
                <a:latin typeface="Times New Roman" pitchFamily="16" charset="0"/>
                <a:ea typeface="+mn-ea"/>
                <a:cs typeface="+mn-cs"/>
              </a:rPr>
              <a:t>IGY</a:t>
            </a:r>
            <a:r>
              <a:rPr lang="en-US" sz="1200" b="0" i="0" kern="1200" dirty="0" smtClean="0">
                <a:solidFill>
                  <a:schemeClr val="tx1"/>
                </a:solidFill>
                <a:effectLst/>
                <a:latin typeface="Times New Roman" pitchFamily="16" charset="0"/>
                <a:ea typeface="+mn-ea"/>
                <a:cs typeface="+mn-cs"/>
              </a:rPr>
              <a:t>) was an international scientific project that lasted from July 1, 1957, to December 31, 1958. It marked the end of a long period during the Cold War when scientific interchange between East and West had been seriously interrupted. </a:t>
            </a:r>
            <a:r>
              <a:rPr lang="en-US" sz="1200" b="0" i="0" u="none" strike="noStrike" kern="1200" dirty="0" smtClean="0">
                <a:solidFill>
                  <a:schemeClr val="tx1"/>
                </a:solidFill>
                <a:effectLst/>
                <a:latin typeface="Times New Roman" pitchFamily="16" charset="0"/>
                <a:ea typeface="+mn-ea"/>
                <a:cs typeface="+mn-cs"/>
              </a:rPr>
              <a:t>Joseph Stalin’s </a:t>
            </a:r>
            <a:r>
              <a:rPr lang="en-US" sz="1200" b="0" i="0" kern="1200" dirty="0" smtClean="0">
                <a:solidFill>
                  <a:schemeClr val="tx1"/>
                </a:solidFill>
                <a:effectLst/>
                <a:latin typeface="Times New Roman" pitchFamily="16" charset="0"/>
                <a:ea typeface="+mn-ea"/>
                <a:cs typeface="+mn-cs"/>
              </a:rPr>
              <a:t>death in 1953 opened the way for this new era of collaboration. Sixty-seven countries participated in IGY projects, although one notable exception was mainland </a:t>
            </a:r>
            <a:r>
              <a:rPr lang="en-US" sz="1200" b="0" i="0" u="none" strike="noStrike" kern="1200" dirty="0" smtClean="0">
                <a:solidFill>
                  <a:schemeClr val="tx1"/>
                </a:solidFill>
                <a:effectLst/>
                <a:latin typeface="Times New Roman" pitchFamily="16" charset="0"/>
                <a:ea typeface="+mn-ea"/>
                <a:cs typeface="+mn-cs"/>
              </a:rPr>
              <a:t>China</a:t>
            </a:r>
            <a:r>
              <a:rPr lang="en-US" sz="1200" b="0" i="0" kern="1200" dirty="0" smtClean="0">
                <a:solidFill>
                  <a:schemeClr val="tx1"/>
                </a:solidFill>
                <a:effectLst/>
                <a:latin typeface="Times New Roman" pitchFamily="16" charset="0"/>
                <a:ea typeface="+mn-ea"/>
                <a:cs typeface="+mn-cs"/>
              </a:rPr>
              <a:t>, which was protesting against the participation of the </a:t>
            </a:r>
            <a:r>
              <a:rPr lang="en-US" sz="1200" b="0" i="0" u="none" strike="noStrike" kern="1200" dirty="0" smtClean="0">
                <a:solidFill>
                  <a:schemeClr val="tx1"/>
                </a:solidFill>
                <a:effectLst/>
                <a:latin typeface="Times New Roman" pitchFamily="16" charset="0"/>
                <a:ea typeface="+mn-ea"/>
                <a:cs typeface="+mn-cs"/>
              </a:rPr>
              <a:t>Republic of China (Taiwan).</a:t>
            </a:r>
          </a:p>
        </p:txBody>
      </p:sp>
      <p:sp>
        <p:nvSpPr>
          <p:cNvPr id="4" name="Slide Number Placeholder 3"/>
          <p:cNvSpPr>
            <a:spLocks noGrp="1"/>
          </p:cNvSpPr>
          <p:nvPr>
            <p:ph type="sldNum" sz="quarter" idx="10"/>
          </p:nvPr>
        </p:nvSpPr>
        <p:spPr/>
        <p:txBody>
          <a:bodyPr/>
          <a:lstStyle/>
          <a:p>
            <a:fld id="{E3ED52CB-7B5E-4422-A1BB-16CE22132FDD}" type="slidenum">
              <a:rPr lang="zh-CN" altLang="en-US" smtClean="0"/>
              <a:t>42</a:t>
            </a:fld>
            <a:endParaRPr lang="zh-CN" altLang="en-US"/>
          </a:p>
        </p:txBody>
      </p:sp>
    </p:spTree>
    <p:extLst>
      <p:ext uri="{BB962C8B-B14F-4D97-AF65-F5344CB8AC3E}">
        <p14:creationId xmlns:p14="http://schemas.microsoft.com/office/powerpoint/2010/main" val="2268696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67337" cy="3717925"/>
          </a:xfrm>
        </p:spPr>
      </p:sp>
      <p:sp>
        <p:nvSpPr>
          <p:cNvPr id="3" name="Notes Placeholder 2"/>
          <p:cNvSpPr>
            <a:spLocks noGrp="1"/>
          </p:cNvSpPr>
          <p:nvPr>
            <p:ph type="body" idx="1"/>
          </p:nvPr>
        </p:nvSpPr>
        <p:spPr/>
        <p:txBody>
          <a:bodyPr/>
          <a:lstStyle/>
          <a:p>
            <a:pPr marL="171450" lvl="1" indent="-171450" defTabSz="966612" eaLnBrk="1" fontAlgn="auto" hangingPunct="1">
              <a:spcBef>
                <a:spcPts val="0"/>
              </a:spcBef>
              <a:spcAft>
                <a:spcPts val="0"/>
              </a:spcAft>
              <a:buClrTx/>
              <a:buSzTx/>
              <a:buFont typeface="Arial" pitchFamily="34" charset="0"/>
              <a:buChar char="•"/>
              <a:defRPr/>
            </a:pPr>
            <a:r>
              <a:rPr lang="en-US" altLang="zh-CN" dirty="0" smtClean="0"/>
              <a:t>The project laid the foundation for more ambitious projects that gathered more specialized data for specific analysis,</a:t>
            </a:r>
            <a:r>
              <a:rPr lang="en-US" altLang="zh-CN" baseline="0" dirty="0" smtClean="0"/>
              <a:t> such as the International Biological Program and later the Long Term Ecological Research Network.  Both increased the mountains of data gathered, incorporated newer analysis technologies, and push IT technology further into the spotlight.</a:t>
            </a:r>
            <a:endParaRPr lang="en-US" altLang="zh-CN" dirty="0" smtClean="0"/>
          </a:p>
          <a:p>
            <a:pPr marL="171450" lvl="1" indent="-171450" defTabSz="966612" eaLnBrk="1" fontAlgn="auto" hangingPunct="1">
              <a:spcBef>
                <a:spcPts val="0"/>
              </a:spcBef>
              <a:spcAft>
                <a:spcPts val="0"/>
              </a:spcAft>
              <a:buClrTx/>
              <a:buSzTx/>
              <a:buFont typeface="Arial" pitchFamily="34" charset="0"/>
              <a:buChar char="•"/>
              <a:defRPr/>
            </a:pPr>
            <a:r>
              <a:rPr lang="en-US" altLang="zh-CN" dirty="0" smtClean="0"/>
              <a:t>The IBP encountered</a:t>
            </a:r>
            <a:r>
              <a:rPr lang="en-US" altLang="zh-CN" baseline="0" dirty="0" smtClean="0"/>
              <a:t> difficulties when the institutional structures, research methodologies, and data management implied by the Big Science mode of research collided with the epistemic (</a:t>
            </a:r>
            <a:r>
              <a:rPr lang="zh-CN" altLang="en-US" baseline="0" dirty="0" smtClean="0"/>
              <a:t>认识的</a:t>
            </a:r>
            <a:r>
              <a:rPr lang="en-US" altLang="zh-CN" baseline="0" dirty="0" smtClean="0"/>
              <a:t>) goals, practices, and assumptions of many of the scientists involved. </a:t>
            </a:r>
            <a:endParaRPr lang="en-US" altLang="zh-CN" dirty="0" smtClean="0"/>
          </a:p>
          <a:p>
            <a:pPr marL="171450" lvl="1" indent="-171450" defTabSz="966612" eaLnBrk="1" fontAlgn="auto" hangingPunct="1">
              <a:spcBef>
                <a:spcPts val="0"/>
              </a:spcBef>
              <a:spcAft>
                <a:spcPts val="0"/>
              </a:spcAft>
              <a:buClrTx/>
              <a:buSzTx/>
              <a:buFont typeface="Arial" pitchFamily="34" charset="0"/>
              <a:buChar char="•"/>
              <a:defRPr/>
            </a:pPr>
            <a:r>
              <a:rPr lang="en-US" altLang="zh-CN" dirty="0" smtClean="0"/>
              <a:t>Way</a:t>
            </a:r>
            <a:r>
              <a:rPr lang="en-US" altLang="zh-CN" baseline="0" dirty="0" smtClean="0"/>
              <a:t> of processing data: </a:t>
            </a:r>
            <a:r>
              <a:rPr lang="en-US" altLang="zh-CN" dirty="0" smtClean="0"/>
              <a:t>collect, share, analyze, and redefine how IT can be used for data analysis</a:t>
            </a:r>
          </a:p>
          <a:p>
            <a:pPr marL="171450" lvl="1" indent="-171450" defTabSz="966612" eaLnBrk="1" fontAlgn="auto" hangingPunct="1">
              <a:spcBef>
                <a:spcPts val="0"/>
              </a:spcBef>
              <a:spcAft>
                <a:spcPts val="0"/>
              </a:spcAft>
              <a:buClrTx/>
              <a:buSzTx/>
              <a:buFont typeface="Arial" pitchFamily="34" charset="0"/>
              <a:buChar char="•"/>
              <a:defRPr/>
            </a:pPr>
            <a:r>
              <a:rPr lang="en-US" altLang="zh-CN" dirty="0" smtClean="0"/>
              <a:t>Incentives: emphasis</a:t>
            </a:r>
            <a:r>
              <a:rPr lang="en-US" altLang="zh-CN" baseline="0" dirty="0" smtClean="0"/>
              <a:t> on Big Data, implementation of the organizational structure of Big Science</a:t>
            </a:r>
            <a:endParaRPr lang="zh-CN" altLang="en-US" dirty="0" smtClean="0"/>
          </a:p>
          <a:p>
            <a:pPr marL="171450" indent="-171450">
              <a:buFont typeface="Arial" pitchFamily="34" charset="0"/>
              <a:buChar char="•"/>
            </a:pPr>
            <a:r>
              <a:rPr lang="en-US" altLang="zh-CN" dirty="0" smtClean="0"/>
              <a:t>Synoptic: </a:t>
            </a:r>
            <a:r>
              <a:rPr lang="zh-CN" altLang="en-US" dirty="0" smtClean="0"/>
              <a:t>提纲的，概要的</a:t>
            </a:r>
            <a:endParaRPr lang="zh-CN" altLang="en-US" dirty="0"/>
          </a:p>
        </p:txBody>
      </p:sp>
      <p:sp>
        <p:nvSpPr>
          <p:cNvPr id="4" name="Slide Number Placeholder 3"/>
          <p:cNvSpPr>
            <a:spLocks noGrp="1"/>
          </p:cNvSpPr>
          <p:nvPr>
            <p:ph type="sldNum" sz="quarter" idx="10"/>
          </p:nvPr>
        </p:nvSpPr>
        <p:spPr/>
        <p:txBody>
          <a:bodyPr/>
          <a:lstStyle/>
          <a:p>
            <a:fld id="{E3ED52CB-7B5E-4422-A1BB-16CE22132FDD}" type="slidenum">
              <a:rPr lang="zh-CN" altLang="en-US" smtClean="0"/>
              <a:t>43</a:t>
            </a:fld>
            <a:endParaRPr lang="zh-CN" altLang="en-US"/>
          </a:p>
        </p:txBody>
      </p:sp>
    </p:spTree>
    <p:extLst>
      <p:ext uri="{BB962C8B-B14F-4D97-AF65-F5344CB8AC3E}">
        <p14:creationId xmlns:p14="http://schemas.microsoft.com/office/powerpoint/2010/main" val="1698351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67337" cy="3717925"/>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E3ED52CB-7B5E-4422-A1BB-16CE22132FDD}" type="slidenum">
              <a:rPr lang="zh-CN" altLang="en-US" smtClean="0"/>
              <a:t>44</a:t>
            </a:fld>
            <a:endParaRPr lang="zh-CN" altLang="en-US"/>
          </a:p>
        </p:txBody>
      </p:sp>
    </p:spTree>
    <p:extLst>
      <p:ext uri="{BB962C8B-B14F-4D97-AF65-F5344CB8AC3E}">
        <p14:creationId xmlns:p14="http://schemas.microsoft.com/office/powerpoint/2010/main" val="1384632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67337" cy="3717925"/>
          </a:xfrm>
        </p:spPr>
      </p:sp>
      <p:sp>
        <p:nvSpPr>
          <p:cNvPr id="3" name="Notes Placeholder 2"/>
          <p:cNvSpPr>
            <a:spLocks noGrp="1"/>
          </p:cNvSpPr>
          <p:nvPr>
            <p:ph type="body" idx="1"/>
          </p:nvPr>
        </p:nvSpPr>
        <p:spPr/>
        <p:txBody>
          <a:bodyPr/>
          <a:lstStyle/>
          <a:p>
            <a:pPr marL="171450" lvl="1" indent="-171450" defTabSz="966612" eaLnBrk="1" fontAlgn="auto" hangingPunct="1">
              <a:spcBef>
                <a:spcPts val="0"/>
              </a:spcBef>
              <a:spcAft>
                <a:spcPts val="0"/>
              </a:spcAft>
              <a:buClrTx/>
              <a:buSzTx/>
              <a:buFont typeface="Arial" pitchFamily="34" charset="0"/>
              <a:buChar char="•"/>
              <a:defRPr/>
            </a:pPr>
            <a:r>
              <a:rPr lang="en-US" altLang="zh-CN" dirty="0" smtClean="0"/>
              <a:t>From sources that are transactional in nature and have little control over the original of the data</a:t>
            </a:r>
          </a:p>
          <a:p>
            <a:pPr marL="171450" indent="-171450">
              <a:buFont typeface="Arial" pitchFamily="34" charset="0"/>
              <a:buChar char="•"/>
            </a:pPr>
            <a:endParaRPr lang="en-US" altLang="zh-CN" dirty="0" smtClean="0"/>
          </a:p>
          <a:p>
            <a:pPr marL="171450" indent="-171450">
              <a:buFont typeface="Arial" pitchFamily="34" charset="0"/>
              <a:buChar char="•"/>
            </a:pPr>
            <a:r>
              <a:rPr lang="en-US" altLang="zh-CN" dirty="0" smtClean="0"/>
              <a:t>Use Big Data to uncover relationships among what was thought to be unrelated data sets</a:t>
            </a:r>
          </a:p>
          <a:p>
            <a:endParaRPr lang="zh-CN" altLang="en-US" dirty="0"/>
          </a:p>
        </p:txBody>
      </p:sp>
      <p:sp>
        <p:nvSpPr>
          <p:cNvPr id="4" name="Slide Number Placeholder 3"/>
          <p:cNvSpPr>
            <a:spLocks noGrp="1"/>
          </p:cNvSpPr>
          <p:nvPr>
            <p:ph type="sldNum" sz="quarter" idx="10"/>
          </p:nvPr>
        </p:nvSpPr>
        <p:spPr/>
        <p:txBody>
          <a:bodyPr/>
          <a:lstStyle/>
          <a:p>
            <a:fld id="{E3ED52CB-7B5E-4422-A1BB-16CE22132FDD}" type="slidenum">
              <a:rPr lang="zh-CN" altLang="en-US" smtClean="0"/>
              <a:t>46</a:t>
            </a:fld>
            <a:endParaRPr lang="zh-CN" altLang="en-US"/>
          </a:p>
        </p:txBody>
      </p:sp>
    </p:spTree>
    <p:extLst>
      <p:ext uri="{BB962C8B-B14F-4D97-AF65-F5344CB8AC3E}">
        <p14:creationId xmlns:p14="http://schemas.microsoft.com/office/powerpoint/2010/main" val="3598696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67337" cy="3717925"/>
          </a:xfrm>
        </p:spPr>
      </p:sp>
      <p:sp>
        <p:nvSpPr>
          <p:cNvPr id="3" name="Notes Placeholder 2"/>
          <p:cNvSpPr>
            <a:spLocks noGrp="1"/>
          </p:cNvSpPr>
          <p:nvPr>
            <p:ph type="body" idx="1"/>
          </p:nvPr>
        </p:nvSpPr>
        <p:spPr/>
        <p:txBody>
          <a:bodyPr/>
          <a:lstStyle/>
          <a:p>
            <a:r>
              <a:rPr lang="en-US" altLang="zh-CN" dirty="0" smtClean="0"/>
              <a:t>Internation</a:t>
            </a:r>
            <a:r>
              <a:rPr lang="en-US" altLang="zh-CN" baseline="0" dirty="0" smtClean="0"/>
              <a:t>al Data Corporation</a:t>
            </a:r>
            <a:endParaRPr lang="zh-CN" altLang="en-US" dirty="0"/>
          </a:p>
        </p:txBody>
      </p:sp>
      <p:sp>
        <p:nvSpPr>
          <p:cNvPr id="4" name="Slide Number Placeholder 3"/>
          <p:cNvSpPr>
            <a:spLocks noGrp="1"/>
          </p:cNvSpPr>
          <p:nvPr>
            <p:ph type="sldNum" sz="quarter" idx="10"/>
          </p:nvPr>
        </p:nvSpPr>
        <p:spPr/>
        <p:txBody>
          <a:bodyPr/>
          <a:lstStyle/>
          <a:p>
            <a:fld id="{E3ED52CB-7B5E-4422-A1BB-16CE22132FDD}" type="slidenum">
              <a:rPr lang="zh-CN" altLang="en-US" smtClean="0"/>
              <a:t>48</a:t>
            </a:fld>
            <a:endParaRPr lang="zh-CN" altLang="en-US"/>
          </a:p>
        </p:txBody>
      </p:sp>
    </p:spTree>
    <p:extLst>
      <p:ext uri="{BB962C8B-B14F-4D97-AF65-F5344CB8AC3E}">
        <p14:creationId xmlns:p14="http://schemas.microsoft.com/office/powerpoint/2010/main" val="3104238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67337" cy="3717925"/>
          </a:xfrm>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kern="1200" dirty="0" smtClean="0">
                <a:solidFill>
                  <a:srgbClr val="000000"/>
                </a:solidFill>
                <a:effectLst/>
                <a:latin typeface="Times New Roman" pitchFamily="16" charset="0"/>
                <a:ea typeface="+mn-ea"/>
                <a:cs typeface="+mn-cs"/>
              </a:rPr>
              <a:t>CERN – Acronym for the French "</a:t>
            </a:r>
            <a:r>
              <a:rPr lang="en-US" sz="1200" b="0" i="0" kern="1200" dirty="0" err="1" smtClean="0">
                <a:solidFill>
                  <a:srgbClr val="000000"/>
                </a:solidFill>
                <a:effectLst/>
                <a:latin typeface="Times New Roman" pitchFamily="16" charset="0"/>
                <a:ea typeface="+mn-ea"/>
                <a:cs typeface="+mn-cs"/>
              </a:rPr>
              <a:t>Conseil</a:t>
            </a:r>
            <a:r>
              <a:rPr lang="en-US" sz="1200" b="0" i="0" kern="1200" dirty="0" smtClean="0">
                <a:solidFill>
                  <a:srgbClr val="000000"/>
                </a:solidFill>
                <a:effectLst/>
                <a:latin typeface="Times New Roman" pitchFamily="16" charset="0"/>
                <a:ea typeface="+mn-ea"/>
                <a:cs typeface="+mn-cs"/>
              </a:rPr>
              <a:t> </a:t>
            </a:r>
            <a:r>
              <a:rPr lang="en-US" sz="1200" b="0" i="0" kern="1200" dirty="0" err="1" smtClean="0">
                <a:solidFill>
                  <a:srgbClr val="000000"/>
                </a:solidFill>
                <a:effectLst/>
                <a:latin typeface="Times New Roman" pitchFamily="16" charset="0"/>
                <a:ea typeface="+mn-ea"/>
                <a:cs typeface="+mn-cs"/>
              </a:rPr>
              <a:t>Européen</a:t>
            </a:r>
            <a:r>
              <a:rPr lang="en-US" sz="1200" b="0" i="0" kern="1200" dirty="0" smtClean="0">
                <a:solidFill>
                  <a:srgbClr val="000000"/>
                </a:solidFill>
                <a:effectLst/>
                <a:latin typeface="Times New Roman" pitchFamily="16" charset="0"/>
                <a:ea typeface="+mn-ea"/>
                <a:cs typeface="+mn-cs"/>
              </a:rPr>
              <a:t> pour la </a:t>
            </a:r>
            <a:r>
              <a:rPr lang="en-US" sz="1200" b="0" i="0" kern="1200" dirty="0" err="1" smtClean="0">
                <a:solidFill>
                  <a:srgbClr val="000000"/>
                </a:solidFill>
                <a:effectLst/>
                <a:latin typeface="Times New Roman" pitchFamily="16" charset="0"/>
                <a:ea typeface="+mn-ea"/>
                <a:cs typeface="+mn-cs"/>
              </a:rPr>
              <a:t>Recherche</a:t>
            </a:r>
            <a:r>
              <a:rPr lang="en-US" sz="1200" b="0" i="0" kern="1200" dirty="0" smtClean="0">
                <a:solidFill>
                  <a:srgbClr val="000000"/>
                </a:solidFill>
                <a:effectLst/>
                <a:latin typeface="Times New Roman" pitchFamily="16" charset="0"/>
                <a:ea typeface="+mn-ea"/>
                <a:cs typeface="+mn-cs"/>
              </a:rPr>
              <a:t> </a:t>
            </a:r>
            <a:r>
              <a:rPr lang="en-US" sz="1200" b="0" i="0" kern="1200" dirty="0" err="1" smtClean="0">
                <a:solidFill>
                  <a:srgbClr val="000000"/>
                </a:solidFill>
                <a:effectLst/>
                <a:latin typeface="Times New Roman" pitchFamily="16" charset="0"/>
                <a:ea typeface="+mn-ea"/>
                <a:cs typeface="+mn-cs"/>
              </a:rPr>
              <a:t>Nucléaire</a:t>
            </a:r>
            <a:r>
              <a:rPr lang="en-US" sz="1200" b="0" i="0" kern="1200" dirty="0" smtClean="0">
                <a:solidFill>
                  <a:srgbClr val="000000"/>
                </a:solidFill>
                <a:effectLst/>
                <a:latin typeface="Times New Roman" pitchFamily="16" charset="0"/>
                <a:ea typeface="+mn-ea"/>
                <a:cs typeface="+mn-cs"/>
              </a:rPr>
              <a:t>", or European Council for Nuclear</a:t>
            </a:r>
            <a:r>
              <a:rPr lang="en-US" sz="1200" b="0" i="0" kern="1200" baseline="0" dirty="0" smtClean="0">
                <a:solidFill>
                  <a:srgbClr val="000000"/>
                </a:solidFill>
                <a:effectLst/>
                <a:latin typeface="Times New Roman" pitchFamily="16" charset="0"/>
                <a:ea typeface="+mn-ea"/>
                <a:cs typeface="+mn-cs"/>
              </a:rPr>
              <a:t> Research.</a:t>
            </a:r>
          </a:p>
          <a:p>
            <a:pPr marL="171450" indent="-171450">
              <a:buFont typeface="Arial" pitchFamily="34" charset="0"/>
              <a:buChar char="•"/>
            </a:pPr>
            <a:r>
              <a:rPr lang="en-US" dirty="0" smtClean="0"/>
              <a:t>Pan-STARRS –</a:t>
            </a:r>
            <a:r>
              <a:rPr lang="en-US" baseline="0" dirty="0" smtClean="0"/>
              <a:t> </a:t>
            </a:r>
            <a:r>
              <a:rPr lang="en-US" dirty="0" smtClean="0"/>
              <a:t>the Panoramic Survey Telescope &amp; Rapid Response System,</a:t>
            </a:r>
            <a:r>
              <a:rPr lang="en-US" baseline="0" dirty="0" smtClean="0"/>
              <a:t> </a:t>
            </a:r>
            <a:r>
              <a:rPr lang="en-US" dirty="0" smtClean="0"/>
              <a:t>an innovative design for a wide-field imaging facility developed at the University of Hawaii's Institute for Astronomy.</a:t>
            </a:r>
          </a:p>
          <a:p>
            <a:pPr marL="171450" marR="0" indent="-171450" algn="l" defTabSz="449263" rtl="0" eaLnBrk="0" fontAlgn="base" latinLnBrk="0" hangingPunct="0">
              <a:lnSpc>
                <a:spcPct val="100000"/>
              </a:lnSpc>
              <a:spcBef>
                <a:spcPct val="30000"/>
              </a:spcBef>
              <a:spcAft>
                <a:spcPct val="0"/>
              </a:spcAft>
              <a:buClr>
                <a:srgbClr val="000000"/>
              </a:buClr>
              <a:buSzPct val="100000"/>
              <a:buFont typeface="Arial" pitchFamily="34" charset="0"/>
              <a:buChar char="•"/>
              <a:tabLst/>
              <a:defRPr/>
            </a:pPr>
            <a:r>
              <a:rPr lang="en-US" dirty="0" smtClean="0"/>
              <a:t>Hadron: </a:t>
            </a:r>
            <a:r>
              <a:rPr lang="zh-CN" altLang="en-US" smtClean="0"/>
              <a:t>强粒子</a:t>
            </a:r>
            <a:r>
              <a:rPr lang="en-US" altLang="zh-CN" smtClean="0"/>
              <a:t>. Large </a:t>
            </a:r>
            <a:r>
              <a:rPr lang="en-US" altLang="zh-CN" dirty="0" smtClean="0"/>
              <a:t>Hadron</a:t>
            </a:r>
            <a:r>
              <a:rPr lang="en-US" altLang="zh-CN" baseline="0" dirty="0" smtClean="0"/>
              <a:t> Collider, for example, costing between $5 and $10 billion</a:t>
            </a:r>
            <a:endParaRPr lang="zh-CN" altLang="en-US" dirty="0" smtClean="0"/>
          </a:p>
          <a:p>
            <a:pPr marL="171450" indent="-171450">
              <a:buFont typeface="Arial" pitchFamily="34" charset="0"/>
              <a:buChar char="•"/>
            </a:pPr>
            <a:endParaRPr lang="en-US" dirty="0"/>
          </a:p>
        </p:txBody>
      </p:sp>
      <p:sp>
        <p:nvSpPr>
          <p:cNvPr id="4" name="Slide Number Placeholder 3"/>
          <p:cNvSpPr>
            <a:spLocks noGrp="1"/>
          </p:cNvSpPr>
          <p:nvPr>
            <p:ph type="sldNum" idx="10"/>
          </p:nvPr>
        </p:nvSpPr>
        <p:spPr/>
        <p:txBody>
          <a:bodyPr/>
          <a:lstStyle/>
          <a:p>
            <a:pPr>
              <a:defRPr/>
            </a:pPr>
            <a:fld id="{655445CD-BE69-4A95-B1A9-CC7D8B1B044C}" type="slidenum">
              <a:rPr lang="en-US" smtClean="0"/>
              <a:pPr>
                <a:defRPr/>
              </a:pPr>
              <a:t>49</a:t>
            </a:fld>
            <a:endParaRPr lang="en-US"/>
          </a:p>
        </p:txBody>
      </p:sp>
    </p:spTree>
    <p:extLst>
      <p:ext uri="{BB962C8B-B14F-4D97-AF65-F5344CB8AC3E}">
        <p14:creationId xmlns:p14="http://schemas.microsoft.com/office/powerpoint/2010/main" val="737558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67337" cy="3717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655445CD-BE69-4A95-B1A9-CC7D8B1B044C}" type="slidenum">
              <a:rPr lang="en-US" smtClean="0"/>
              <a:pPr>
                <a:defRPr/>
              </a:pPr>
              <a:t>56</a:t>
            </a:fld>
            <a:endParaRPr lang="en-US"/>
          </a:p>
        </p:txBody>
      </p:sp>
    </p:spTree>
    <p:extLst>
      <p:ext uri="{BB962C8B-B14F-4D97-AF65-F5344CB8AC3E}">
        <p14:creationId xmlns:p14="http://schemas.microsoft.com/office/powerpoint/2010/main" val="2293003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67337" cy="3717925"/>
          </a:xfrm>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en-US" altLang="en-US" dirty="0" smtClean="0"/>
              <a:t>Parapsychologist: </a:t>
            </a:r>
            <a:r>
              <a:rPr lang="zh-CN" altLang="en-US" dirty="0" smtClean="0"/>
              <a:t>心灵学家</a:t>
            </a:r>
            <a:endParaRPr lang="en-US" altLang="en-US" dirty="0" smtClean="0"/>
          </a:p>
          <a:p>
            <a:endParaRPr lang="en-US" dirty="0"/>
          </a:p>
        </p:txBody>
      </p:sp>
      <p:sp>
        <p:nvSpPr>
          <p:cNvPr id="4" name="Slide Number Placeholder 3"/>
          <p:cNvSpPr>
            <a:spLocks noGrp="1"/>
          </p:cNvSpPr>
          <p:nvPr>
            <p:ph type="sldNum" idx="10"/>
          </p:nvPr>
        </p:nvSpPr>
        <p:spPr/>
        <p:txBody>
          <a:bodyPr/>
          <a:lstStyle/>
          <a:p>
            <a:pPr>
              <a:defRPr/>
            </a:pPr>
            <a:fld id="{655445CD-BE69-4A95-B1A9-CC7D8B1B044C}" type="slidenum">
              <a:rPr lang="en-US" smtClean="0"/>
              <a:pPr>
                <a:defRPr/>
              </a:pPr>
              <a:t>64</a:t>
            </a:fld>
            <a:endParaRPr lang="en-US"/>
          </a:p>
        </p:txBody>
      </p:sp>
    </p:spTree>
    <p:extLst>
      <p:ext uri="{BB962C8B-B14F-4D97-AF65-F5344CB8AC3E}">
        <p14:creationId xmlns:p14="http://schemas.microsoft.com/office/powerpoint/2010/main" val="2260309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67337" cy="3717925"/>
          </a:xfrm>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Please read </a:t>
            </a:r>
            <a:r>
              <a:rPr lang="en-US" smtClean="0"/>
              <a:t>the</a:t>
            </a:r>
            <a:r>
              <a:rPr lang="en-US" baseline="0" smtClean="0"/>
              <a:t> textbook Section 1.3.</a:t>
            </a:r>
            <a:endParaRPr lang="en-US"/>
          </a:p>
        </p:txBody>
      </p:sp>
      <p:sp>
        <p:nvSpPr>
          <p:cNvPr id="4" name="Slide Number Placeholder 3"/>
          <p:cNvSpPr>
            <a:spLocks noGrp="1"/>
          </p:cNvSpPr>
          <p:nvPr>
            <p:ph type="sldNum" idx="10"/>
          </p:nvPr>
        </p:nvSpPr>
        <p:spPr/>
        <p:txBody>
          <a:bodyPr/>
          <a:lstStyle/>
          <a:p>
            <a:pPr>
              <a:defRPr/>
            </a:pPr>
            <a:fld id="{655445CD-BE69-4A95-B1A9-CC7D8B1B044C}" type="slidenum">
              <a:rPr lang="en-US" smtClean="0"/>
              <a:pPr>
                <a:defRPr/>
              </a:pPr>
              <a:t>65</a:t>
            </a:fld>
            <a:endParaRPr lang="en-US"/>
          </a:p>
        </p:txBody>
      </p:sp>
    </p:spTree>
    <p:extLst>
      <p:ext uri="{BB962C8B-B14F-4D97-AF65-F5344CB8AC3E}">
        <p14:creationId xmlns:p14="http://schemas.microsoft.com/office/powerpoint/2010/main" val="2445995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67337" cy="3717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655445CD-BE69-4A95-B1A9-CC7D8B1B044C}" type="slidenum">
              <a:rPr lang="en-US" smtClean="0"/>
              <a:pPr>
                <a:defRPr/>
              </a:pPr>
              <a:t>15</a:t>
            </a:fld>
            <a:endParaRPr lang="en-US"/>
          </a:p>
        </p:txBody>
      </p:sp>
    </p:spTree>
    <p:extLst>
      <p:ext uri="{BB962C8B-B14F-4D97-AF65-F5344CB8AC3E}">
        <p14:creationId xmlns:p14="http://schemas.microsoft.com/office/powerpoint/2010/main" val="3692062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67337" cy="3717925"/>
          </a:xfrm>
        </p:spPr>
      </p:sp>
      <p:sp>
        <p:nvSpPr>
          <p:cNvPr id="3" name="Notes Placeholder 2"/>
          <p:cNvSpPr>
            <a:spLocks noGrp="1"/>
          </p:cNvSpPr>
          <p:nvPr>
            <p:ph type="body" idx="1"/>
          </p:nvPr>
        </p:nvSpPr>
        <p:spPr/>
        <p:txBody>
          <a:bodyPr/>
          <a:lstStyle/>
          <a:p>
            <a:r>
              <a:rPr lang="en-US" altLang="zh-CN" dirty="0" smtClean="0"/>
              <a:t>To understand the structure of the data</a:t>
            </a:r>
            <a:endParaRPr lang="zh-CN" altLang="en-US" dirty="0"/>
          </a:p>
        </p:txBody>
      </p:sp>
      <p:sp>
        <p:nvSpPr>
          <p:cNvPr id="4" name="Slide Number Placeholder 3"/>
          <p:cNvSpPr>
            <a:spLocks noGrp="1"/>
          </p:cNvSpPr>
          <p:nvPr>
            <p:ph type="sldNum" idx="10"/>
          </p:nvPr>
        </p:nvSpPr>
        <p:spPr/>
        <p:txBody>
          <a:bodyPr/>
          <a:lstStyle/>
          <a:p>
            <a:pPr>
              <a:defRPr/>
            </a:pPr>
            <a:fld id="{655445CD-BE69-4A95-B1A9-CC7D8B1B044C}" type="slidenum">
              <a:rPr lang="en-US" smtClean="0"/>
              <a:pPr>
                <a:defRPr/>
              </a:pPr>
              <a:t>23</a:t>
            </a:fld>
            <a:endParaRPr lang="en-US"/>
          </a:p>
        </p:txBody>
      </p:sp>
    </p:spTree>
    <p:extLst>
      <p:ext uri="{BB962C8B-B14F-4D97-AF65-F5344CB8AC3E}">
        <p14:creationId xmlns:p14="http://schemas.microsoft.com/office/powerpoint/2010/main" val="2015463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67337" cy="3717925"/>
          </a:xfrm>
        </p:spPr>
      </p:sp>
      <p:sp>
        <p:nvSpPr>
          <p:cNvPr id="3" name="Notes Placeholder 2"/>
          <p:cNvSpPr>
            <a:spLocks noGrp="1"/>
          </p:cNvSpPr>
          <p:nvPr>
            <p:ph type="body" idx="1"/>
          </p:nvPr>
        </p:nvSpPr>
        <p:spPr/>
        <p:txBody>
          <a:bodyPr/>
          <a:lstStyle/>
          <a:p>
            <a:r>
              <a:rPr lang="en-US" altLang="zh-CN" dirty="0" smtClean="0"/>
              <a:t>New</a:t>
            </a:r>
            <a:r>
              <a:rPr lang="en-US" altLang="zh-CN" baseline="0" dirty="0" smtClean="0"/>
              <a:t>s change every second, volume is large</a:t>
            </a:r>
            <a:endParaRPr lang="zh-CN" altLang="en-US" dirty="0"/>
          </a:p>
        </p:txBody>
      </p:sp>
      <p:sp>
        <p:nvSpPr>
          <p:cNvPr id="4" name="Slide Number Placeholder 3"/>
          <p:cNvSpPr>
            <a:spLocks noGrp="1"/>
          </p:cNvSpPr>
          <p:nvPr>
            <p:ph type="sldNum" idx="10"/>
          </p:nvPr>
        </p:nvSpPr>
        <p:spPr/>
        <p:txBody>
          <a:bodyPr/>
          <a:lstStyle/>
          <a:p>
            <a:pPr>
              <a:defRPr/>
            </a:pPr>
            <a:fld id="{655445CD-BE69-4A95-B1A9-CC7D8B1B044C}" type="slidenum">
              <a:rPr lang="en-US" smtClean="0"/>
              <a:pPr>
                <a:defRPr/>
              </a:pPr>
              <a:t>28</a:t>
            </a:fld>
            <a:endParaRPr lang="en-US"/>
          </a:p>
        </p:txBody>
      </p:sp>
    </p:spTree>
    <p:extLst>
      <p:ext uri="{BB962C8B-B14F-4D97-AF65-F5344CB8AC3E}">
        <p14:creationId xmlns:p14="http://schemas.microsoft.com/office/powerpoint/2010/main" val="3938531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67337" cy="3717925"/>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idx="10"/>
          </p:nvPr>
        </p:nvSpPr>
        <p:spPr/>
        <p:txBody>
          <a:bodyPr/>
          <a:lstStyle/>
          <a:p>
            <a:pPr>
              <a:defRPr/>
            </a:pPr>
            <a:fld id="{655445CD-BE69-4A95-B1A9-CC7D8B1B044C}" type="slidenum">
              <a:rPr lang="en-US" smtClean="0"/>
              <a:pPr>
                <a:defRPr/>
              </a:pPr>
              <a:t>34</a:t>
            </a:fld>
            <a:endParaRPr lang="en-US"/>
          </a:p>
        </p:txBody>
      </p:sp>
    </p:spTree>
    <p:extLst>
      <p:ext uri="{BB962C8B-B14F-4D97-AF65-F5344CB8AC3E}">
        <p14:creationId xmlns:p14="http://schemas.microsoft.com/office/powerpoint/2010/main" val="2443305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67337" cy="3717925"/>
          </a:xfrm>
        </p:spPr>
      </p:sp>
      <p:sp>
        <p:nvSpPr>
          <p:cNvPr id="3" name="Notes Placeholder 2"/>
          <p:cNvSpPr>
            <a:spLocks noGrp="1"/>
          </p:cNvSpPr>
          <p:nvPr>
            <p:ph type="body" idx="1"/>
          </p:nvPr>
        </p:nvSpPr>
        <p:spPr/>
        <p:txBody>
          <a:bodyPr/>
          <a:lstStyle/>
          <a:p>
            <a:r>
              <a:rPr lang="en-US" altLang="zh-CN" dirty="0" smtClean="0"/>
              <a:t>Took over seven</a:t>
            </a:r>
            <a:r>
              <a:rPr lang="en-US" altLang="zh-CN" baseline="0" dirty="0" smtClean="0"/>
              <a:t> years to manually tabulate and report on the data</a:t>
            </a:r>
            <a:endParaRPr lang="zh-CN" altLang="en-US" dirty="0"/>
          </a:p>
        </p:txBody>
      </p:sp>
      <p:sp>
        <p:nvSpPr>
          <p:cNvPr id="4" name="Slide Number Placeholder 3"/>
          <p:cNvSpPr>
            <a:spLocks noGrp="1"/>
          </p:cNvSpPr>
          <p:nvPr>
            <p:ph type="sldNum" sz="quarter" idx="10"/>
          </p:nvPr>
        </p:nvSpPr>
        <p:spPr/>
        <p:txBody>
          <a:bodyPr/>
          <a:lstStyle/>
          <a:p>
            <a:fld id="{E3ED52CB-7B5E-4422-A1BB-16CE22132FDD}" type="slidenum">
              <a:rPr lang="zh-CN" altLang="en-US" smtClean="0"/>
              <a:t>37</a:t>
            </a:fld>
            <a:endParaRPr lang="zh-CN" altLang="en-US"/>
          </a:p>
        </p:txBody>
      </p:sp>
    </p:spTree>
    <p:extLst>
      <p:ext uri="{BB962C8B-B14F-4D97-AF65-F5344CB8AC3E}">
        <p14:creationId xmlns:p14="http://schemas.microsoft.com/office/powerpoint/2010/main" val="529560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67337" cy="3717925"/>
          </a:xfrm>
        </p:spPr>
      </p:sp>
      <p:sp>
        <p:nvSpPr>
          <p:cNvPr id="3" name="Notes Placeholder 2"/>
          <p:cNvSpPr>
            <a:spLocks noGrp="1"/>
          </p:cNvSpPr>
          <p:nvPr>
            <p:ph type="body" idx="1"/>
          </p:nvPr>
        </p:nvSpPr>
        <p:spPr/>
        <p:txBody>
          <a:bodyPr/>
          <a:lstStyle/>
          <a:p>
            <a:r>
              <a:rPr lang="en-US" altLang="zh-CN" dirty="0" smtClean="0"/>
              <a:t>A mechanical device</a:t>
            </a:r>
            <a:r>
              <a:rPr lang="en-US" altLang="zh-CN" baseline="0" dirty="0" smtClean="0"/>
              <a:t> called the Hollerith Tabulating system, which worked with punch cards that could hold about 80 variables. </a:t>
            </a:r>
          </a:p>
          <a:p>
            <a:r>
              <a:rPr lang="en-US" altLang="zh-CN" baseline="0" dirty="0" smtClean="0"/>
              <a:t>The HT system revolutionized the value of census data, making it actionable and increasing its value an untold amount.  Analysis took six weeks instead of seven years.  It allowed the government to act on information in a reasonable amount of time.</a:t>
            </a:r>
          </a:p>
          <a:p>
            <a:endParaRPr lang="en-US" altLang="zh-CN" baseline="0" dirty="0" smtClean="0"/>
          </a:p>
          <a:p>
            <a:r>
              <a:rPr lang="en-US" altLang="zh-CN" baseline="0" dirty="0" smtClean="0"/>
              <a:t>The ability to analyze the 1890 census led to an improved understanding of the populace, which the government could use to shape economic and social policies ranging from taxation to education to military conscription.</a:t>
            </a:r>
            <a:endParaRPr lang="zh-CN" altLang="en-US" dirty="0"/>
          </a:p>
        </p:txBody>
      </p:sp>
      <p:sp>
        <p:nvSpPr>
          <p:cNvPr id="4" name="Slide Number Placeholder 3"/>
          <p:cNvSpPr>
            <a:spLocks noGrp="1"/>
          </p:cNvSpPr>
          <p:nvPr>
            <p:ph type="sldNum" sz="quarter" idx="10"/>
          </p:nvPr>
        </p:nvSpPr>
        <p:spPr/>
        <p:txBody>
          <a:bodyPr/>
          <a:lstStyle/>
          <a:p>
            <a:fld id="{E3ED52CB-7B5E-4422-A1BB-16CE22132FDD}" type="slidenum">
              <a:rPr lang="zh-CN" altLang="en-US" smtClean="0"/>
              <a:t>38</a:t>
            </a:fld>
            <a:endParaRPr lang="zh-CN" altLang="en-US"/>
          </a:p>
        </p:txBody>
      </p:sp>
    </p:spTree>
    <p:extLst>
      <p:ext uri="{BB962C8B-B14F-4D97-AF65-F5344CB8AC3E}">
        <p14:creationId xmlns:p14="http://schemas.microsoft.com/office/powerpoint/2010/main" val="1932022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67337" cy="3717925"/>
          </a:xfrm>
        </p:spPr>
      </p:sp>
      <p:sp>
        <p:nvSpPr>
          <p:cNvPr id="3" name="Notes Placeholder 2"/>
          <p:cNvSpPr>
            <a:spLocks noGrp="1"/>
          </p:cNvSpPr>
          <p:nvPr>
            <p:ph type="body" idx="1"/>
          </p:nvPr>
        </p:nvSpPr>
        <p:spPr/>
        <p:txBody>
          <a:bodyPr/>
          <a:lstStyle/>
          <a:p>
            <a:r>
              <a:rPr lang="en-US" altLang="zh-CN" dirty="0" smtClean="0"/>
              <a:t>The next giant leap for Big Data Analytics came with the</a:t>
            </a:r>
            <a:r>
              <a:rPr lang="en-US" altLang="zh-CN" baseline="0" dirty="0" smtClean="0"/>
              <a:t> Manhattan project, the US development of the atomic bomb during World War II.  </a:t>
            </a:r>
          </a:p>
          <a:p>
            <a:endParaRPr lang="en-US" altLang="zh-CN" baseline="0" dirty="0" smtClean="0"/>
          </a:p>
          <a:p>
            <a:r>
              <a:rPr lang="en-US" altLang="zh-CN" baseline="0" dirty="0" smtClean="0"/>
              <a:t>The Manhattan project not only introduced the concept of Big Data analysis with computers, it was also the catalyst for Big Science</a:t>
            </a:r>
            <a:endParaRPr lang="zh-CN" altLang="en-US" dirty="0"/>
          </a:p>
        </p:txBody>
      </p:sp>
      <p:sp>
        <p:nvSpPr>
          <p:cNvPr id="4" name="Slide Number Placeholder 3"/>
          <p:cNvSpPr>
            <a:spLocks noGrp="1"/>
          </p:cNvSpPr>
          <p:nvPr>
            <p:ph type="sldNum" sz="quarter" idx="10"/>
          </p:nvPr>
        </p:nvSpPr>
        <p:spPr/>
        <p:txBody>
          <a:bodyPr/>
          <a:lstStyle/>
          <a:p>
            <a:fld id="{E3ED52CB-7B5E-4422-A1BB-16CE22132FDD}" type="slidenum">
              <a:rPr lang="zh-CN" altLang="en-US" smtClean="0"/>
              <a:t>39</a:t>
            </a:fld>
            <a:endParaRPr lang="zh-CN" altLang="en-US"/>
          </a:p>
        </p:txBody>
      </p:sp>
    </p:spTree>
    <p:extLst>
      <p:ext uri="{BB962C8B-B14F-4D97-AF65-F5344CB8AC3E}">
        <p14:creationId xmlns:p14="http://schemas.microsoft.com/office/powerpoint/2010/main" val="1184693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67337" cy="3717925"/>
          </a:xfrm>
        </p:spPr>
      </p:sp>
      <p:sp>
        <p:nvSpPr>
          <p:cNvPr id="3" name="Notes Placeholder 2"/>
          <p:cNvSpPr>
            <a:spLocks noGrp="1"/>
          </p:cNvSpPr>
          <p:nvPr>
            <p:ph type="body" idx="1"/>
          </p:nvPr>
        </p:nvSpPr>
        <p:spPr/>
        <p:txBody>
          <a:bodyPr/>
          <a:lstStyle/>
          <a:p>
            <a:r>
              <a:rPr lang="en-US" altLang="zh-CN" dirty="0" smtClean="0"/>
              <a:t>It</a:t>
            </a:r>
            <a:r>
              <a:rPr lang="en-US" altLang="zh-CN" baseline="0" dirty="0" smtClean="0"/>
              <a:t> was driven by a Space Race between the </a:t>
            </a:r>
            <a:r>
              <a:rPr lang="en-US" altLang="zh-CN" baseline="0" dirty="0" err="1" smtClean="0"/>
              <a:t>Sovient</a:t>
            </a:r>
            <a:r>
              <a:rPr lang="en-US" altLang="zh-CN" baseline="0" dirty="0" smtClean="0"/>
              <a:t> Union and the United States, the launch of the first man-made objective to orbit the Earth, the USSR’s Sputnik 1, on 4 October 1957, the first Moon landing by the American Apollo 11 craft on 20 July 1969.</a:t>
            </a:r>
            <a:endParaRPr lang="zh-CN" altLang="en-US" dirty="0"/>
          </a:p>
        </p:txBody>
      </p:sp>
      <p:sp>
        <p:nvSpPr>
          <p:cNvPr id="4" name="Slide Number Placeholder 3"/>
          <p:cNvSpPr>
            <a:spLocks noGrp="1"/>
          </p:cNvSpPr>
          <p:nvPr>
            <p:ph type="sldNum" sz="quarter" idx="10"/>
          </p:nvPr>
        </p:nvSpPr>
        <p:spPr/>
        <p:txBody>
          <a:bodyPr/>
          <a:lstStyle/>
          <a:p>
            <a:fld id="{E3ED52CB-7B5E-4422-A1BB-16CE22132FDD}" type="slidenum">
              <a:rPr lang="zh-CN" altLang="en-US" smtClean="0"/>
              <a:t>40</a:t>
            </a:fld>
            <a:endParaRPr lang="zh-CN" altLang="en-US"/>
          </a:p>
        </p:txBody>
      </p:sp>
    </p:spTree>
    <p:extLst>
      <p:ext uri="{BB962C8B-B14F-4D97-AF65-F5344CB8AC3E}">
        <p14:creationId xmlns:p14="http://schemas.microsoft.com/office/powerpoint/2010/main" val="4140291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2130426"/>
            <a:ext cx="8420100" cy="1470025"/>
          </a:xfrm>
        </p:spPr>
        <p:txBody>
          <a:bodyPr/>
          <a:lstStyle/>
          <a:p>
            <a:r>
              <a:rPr lang="zh-CN" altLang="en-US" smtClean="0"/>
              <a:t>单击此处编辑母版标题样式</a:t>
            </a:r>
            <a:endParaRPr lang="en-US"/>
          </a:p>
        </p:txBody>
      </p:sp>
      <p:sp>
        <p:nvSpPr>
          <p:cNvPr id="3" name="副标题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日期占位符 3"/>
          <p:cNvSpPr>
            <a:spLocks noGrp="1"/>
          </p:cNvSpPr>
          <p:nvPr>
            <p:ph type="dt" sz="half" idx="10"/>
          </p:nvPr>
        </p:nvSpPr>
        <p:spPr/>
        <p:txBody>
          <a:bodyPr/>
          <a:lstStyle/>
          <a:p>
            <a:fld id="{F3FFAE72-9F8B-4BCD-8246-CD24C11717AD}" type="datetime1">
              <a:rPr lang="en-US" smtClean="0"/>
              <a:t>9/5/2019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pPr>
              <a:defRPr/>
            </a:pPr>
            <a:fld id="{DB3EC566-48E6-4552-87D6-CB322A8F1925}" type="slidenum">
              <a:rPr lang="en-US" smtClean="0"/>
              <a:pPr>
                <a:defRPr/>
              </a:pPr>
              <a:t>‹#›</a:t>
            </a:fld>
            <a:endParaRPr lang="en-US"/>
          </a:p>
        </p:txBody>
      </p:sp>
    </p:spTree>
    <p:extLst>
      <p:ext uri="{BB962C8B-B14F-4D97-AF65-F5344CB8AC3E}">
        <p14:creationId xmlns:p14="http://schemas.microsoft.com/office/powerpoint/2010/main" val="329102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7B55E8B4-2DDC-478E-A6C2-8B519D5D5DB7}" type="datetime1">
              <a:rPr lang="en-US" smtClean="0"/>
              <a:t>9/5/2019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pPr>
              <a:defRPr/>
            </a:pPr>
            <a:fld id="{DB3EC566-48E6-4552-87D6-CB322A8F1925}" type="slidenum">
              <a:rPr lang="en-US" smtClean="0"/>
              <a:pPr>
                <a:defRPr/>
              </a:pPr>
              <a:t>‹#›</a:t>
            </a:fld>
            <a:endParaRPr lang="en-US"/>
          </a:p>
        </p:txBody>
      </p:sp>
    </p:spTree>
    <p:extLst>
      <p:ext uri="{BB962C8B-B14F-4D97-AF65-F5344CB8AC3E}">
        <p14:creationId xmlns:p14="http://schemas.microsoft.com/office/powerpoint/2010/main" val="2125038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4639"/>
            <a:ext cx="2228850" cy="58515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95300" y="274639"/>
            <a:ext cx="652145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A76C7CE6-568E-4668-BF04-67BDEABB3C8C}" type="datetime1">
              <a:rPr lang="en-US" smtClean="0"/>
              <a:t>9/5/2019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pPr>
              <a:defRPr/>
            </a:pPr>
            <a:fld id="{DB3EC566-48E6-4552-87D6-CB322A8F1925}" type="slidenum">
              <a:rPr lang="en-US" smtClean="0"/>
              <a:pPr>
                <a:defRPr/>
              </a:pPr>
              <a:t>‹#›</a:t>
            </a:fld>
            <a:endParaRPr lang="en-US"/>
          </a:p>
        </p:txBody>
      </p:sp>
    </p:spTree>
    <p:extLst>
      <p:ext uri="{BB962C8B-B14F-4D97-AF65-F5344CB8AC3E}">
        <p14:creationId xmlns:p14="http://schemas.microsoft.com/office/powerpoint/2010/main" val="1556020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45DE8471-D852-47FA-93D1-3DACE3B27236}" type="datetime1">
              <a:rPr lang="en-US" smtClean="0"/>
              <a:t>9/5/2019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pPr>
              <a:defRPr/>
            </a:pPr>
            <a:fld id="{DB3EC566-48E6-4552-87D6-CB322A8F1925}" type="slidenum">
              <a:rPr lang="en-US" smtClean="0"/>
              <a:pPr>
                <a:defRPr/>
              </a:pPr>
              <a:t>‹#›</a:t>
            </a:fld>
            <a:endParaRPr lang="en-US"/>
          </a:p>
        </p:txBody>
      </p:sp>
    </p:spTree>
    <p:extLst>
      <p:ext uri="{BB962C8B-B14F-4D97-AF65-F5344CB8AC3E}">
        <p14:creationId xmlns:p14="http://schemas.microsoft.com/office/powerpoint/2010/main" val="3136032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506" y="4406901"/>
            <a:ext cx="8420100" cy="1362075"/>
          </a:xfrm>
        </p:spPr>
        <p:txBody>
          <a:bodyPr anchor="t"/>
          <a:lstStyle>
            <a:lvl1pPr algn="l">
              <a:defRPr sz="4000" b="1"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34C6D37A-8BE2-4AE4-B6F0-170ADE070AC7}" type="datetime1">
              <a:rPr lang="en-US" smtClean="0"/>
              <a:t>9/5/2019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pPr>
              <a:defRPr/>
            </a:pPr>
            <a:fld id="{DB3EC566-48E6-4552-87D6-CB322A8F1925}" type="slidenum">
              <a:rPr lang="en-US" smtClean="0"/>
              <a:pPr>
                <a:defRPr/>
              </a:pPr>
              <a:t>‹#›</a:t>
            </a:fld>
            <a:endParaRPr lang="en-US"/>
          </a:p>
        </p:txBody>
      </p:sp>
    </p:spTree>
    <p:extLst>
      <p:ext uri="{BB962C8B-B14F-4D97-AF65-F5344CB8AC3E}">
        <p14:creationId xmlns:p14="http://schemas.microsoft.com/office/powerpoint/2010/main" val="3973276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p>
            <a:fld id="{42AA3F09-1ECA-461D-91DB-B97A1A2499AE}" type="datetime1">
              <a:rPr lang="en-US" smtClean="0"/>
              <a:t>9/5/2019</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pPr>
              <a:defRPr/>
            </a:pPr>
            <a:fld id="{DB3EC566-48E6-4552-87D6-CB322A8F1925}" type="slidenum">
              <a:rPr lang="en-US" smtClean="0"/>
              <a:pPr>
                <a:defRPr/>
              </a:pPr>
              <a:t>‹#›</a:t>
            </a:fld>
            <a:endParaRPr lang="en-US"/>
          </a:p>
        </p:txBody>
      </p:sp>
    </p:spTree>
    <p:extLst>
      <p:ext uri="{BB962C8B-B14F-4D97-AF65-F5344CB8AC3E}">
        <p14:creationId xmlns:p14="http://schemas.microsoft.com/office/powerpoint/2010/main" val="1235447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p>
            <a:fld id="{C66C1221-897B-4D52-AAA2-8B1FCC8767EB}" type="datetime1">
              <a:rPr lang="en-US" smtClean="0"/>
              <a:t>9/5/2019</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pPr>
              <a:defRPr/>
            </a:pPr>
            <a:fld id="{DB3EC566-48E6-4552-87D6-CB322A8F1925}" type="slidenum">
              <a:rPr lang="en-US" smtClean="0"/>
              <a:pPr>
                <a:defRPr/>
              </a:pPr>
              <a:t>‹#›</a:t>
            </a:fld>
            <a:endParaRPr lang="en-US"/>
          </a:p>
        </p:txBody>
      </p:sp>
    </p:spTree>
    <p:extLst>
      <p:ext uri="{BB962C8B-B14F-4D97-AF65-F5344CB8AC3E}">
        <p14:creationId xmlns:p14="http://schemas.microsoft.com/office/powerpoint/2010/main" val="686383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p>
            <a:fld id="{C672B939-35F9-45C4-ACFB-EAA3E01E1CDA}" type="datetime1">
              <a:rPr lang="en-US" smtClean="0"/>
              <a:t>9/5/2019</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pPr>
              <a:defRPr/>
            </a:pPr>
            <a:fld id="{DB3EC566-48E6-4552-87D6-CB322A8F1925}" type="slidenum">
              <a:rPr lang="en-US" smtClean="0"/>
              <a:pPr>
                <a:defRPr/>
              </a:pPr>
              <a:t>‹#›</a:t>
            </a:fld>
            <a:endParaRPr lang="en-US"/>
          </a:p>
        </p:txBody>
      </p:sp>
    </p:spTree>
    <p:extLst>
      <p:ext uri="{BB962C8B-B14F-4D97-AF65-F5344CB8AC3E}">
        <p14:creationId xmlns:p14="http://schemas.microsoft.com/office/powerpoint/2010/main" val="2941906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5277F0F-1760-4126-A45C-DD52BBEBC584}" type="datetime1">
              <a:rPr lang="en-US" smtClean="0"/>
              <a:t>9/5/2019</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pPr>
              <a:defRPr/>
            </a:pPr>
            <a:fld id="{DB3EC566-48E6-4552-87D6-CB322A8F1925}" type="slidenum">
              <a:rPr lang="en-US" smtClean="0"/>
              <a:pPr>
                <a:defRPr/>
              </a:pPr>
              <a:t>‹#›</a:t>
            </a:fld>
            <a:endParaRPr lang="en-US"/>
          </a:p>
        </p:txBody>
      </p:sp>
    </p:spTree>
    <p:extLst>
      <p:ext uri="{BB962C8B-B14F-4D97-AF65-F5344CB8AC3E}">
        <p14:creationId xmlns:p14="http://schemas.microsoft.com/office/powerpoint/2010/main" val="3798498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006" cy="1162050"/>
          </a:xfrm>
        </p:spPr>
        <p:txBody>
          <a:bodyPr anchor="b"/>
          <a:lstStyle>
            <a:lvl1pPr algn="l">
              <a:defRPr sz="2000" b="1"/>
            </a:lvl1pPr>
          </a:lstStyle>
          <a:p>
            <a:r>
              <a:rPr lang="zh-CN" altLang="en-US" smtClean="0"/>
              <a:t>单击此处编辑母版标题样式</a:t>
            </a:r>
            <a:endParaRPr lang="en-US"/>
          </a:p>
        </p:txBody>
      </p:sp>
      <p:sp>
        <p:nvSpPr>
          <p:cNvPr id="3" name="内容占位符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56B97D8-EF27-4269-AFD0-AE12B4CE467D}" type="datetime1">
              <a:rPr lang="en-US" smtClean="0"/>
              <a:t>9/5/2019</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pPr>
              <a:defRPr/>
            </a:pPr>
            <a:fld id="{DB3EC566-48E6-4552-87D6-CB322A8F1925}" type="slidenum">
              <a:rPr lang="en-US" smtClean="0"/>
              <a:pPr>
                <a:defRPr/>
              </a:pPr>
              <a:t>‹#›</a:t>
            </a:fld>
            <a:endParaRPr lang="en-US"/>
          </a:p>
        </p:txBody>
      </p:sp>
    </p:spTree>
    <p:extLst>
      <p:ext uri="{BB962C8B-B14F-4D97-AF65-F5344CB8AC3E}">
        <p14:creationId xmlns:p14="http://schemas.microsoft.com/office/powerpoint/2010/main" val="737669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645" y="4800600"/>
            <a:ext cx="5943600" cy="566738"/>
          </a:xfrm>
        </p:spPr>
        <p:txBody>
          <a:bodyPr anchor="b"/>
          <a:lstStyle>
            <a:lvl1pPr algn="l">
              <a:defRPr sz="2000" b="1"/>
            </a:lvl1pPr>
          </a:lstStyle>
          <a:p>
            <a:r>
              <a:rPr lang="zh-CN" altLang="en-US" smtClean="0"/>
              <a:t>单击此处编辑母版标题样式</a:t>
            </a:r>
            <a:endParaRPr lang="en-US"/>
          </a:p>
        </p:txBody>
      </p:sp>
      <p:sp>
        <p:nvSpPr>
          <p:cNvPr id="3" name="图片占位符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3AFDE8D-136F-4318-8CDD-5126C55DF331}" type="datetime1">
              <a:rPr lang="en-US" smtClean="0"/>
              <a:t>9/5/2019</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pPr>
              <a:defRPr/>
            </a:pPr>
            <a:fld id="{DB3EC566-48E6-4552-87D6-CB322A8F1925}" type="slidenum">
              <a:rPr lang="en-US" smtClean="0"/>
              <a:pPr>
                <a:defRPr/>
              </a:pPr>
              <a:t>‹#›</a:t>
            </a:fld>
            <a:endParaRPr lang="en-US"/>
          </a:p>
        </p:txBody>
      </p:sp>
    </p:spTree>
    <p:extLst>
      <p:ext uri="{BB962C8B-B14F-4D97-AF65-F5344CB8AC3E}">
        <p14:creationId xmlns:p14="http://schemas.microsoft.com/office/powerpoint/2010/main" val="570485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zh-CN" altLang="en-US" smtClean="0"/>
              <a:t>单击此处编辑母版标题样式</a:t>
            </a:r>
            <a:endParaRPr lang="en-US"/>
          </a:p>
        </p:txBody>
      </p:sp>
      <p:sp>
        <p:nvSpPr>
          <p:cNvPr id="3" name="文本占位符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08B986-A24D-477B-B88E-4122D9EB9E46}" type="datetime1">
              <a:rPr lang="en-US" smtClean="0"/>
              <a:t>9/5/2019</a:t>
            </a:fld>
            <a:endParaRPr lang="en-US"/>
          </a:p>
        </p:txBody>
      </p:sp>
      <p:sp>
        <p:nvSpPr>
          <p:cNvPr id="5" name="页脚占位符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1FB7D08-67DA-430D-B31F-1498AA061A61}" type="slidenum">
              <a:rPr lang="en-US" smtClean="0"/>
              <a:pPr>
                <a:defRPr/>
              </a:pPr>
              <a:t>‹#›</a:t>
            </a:fld>
            <a:endParaRPr lang="en-US"/>
          </a:p>
        </p:txBody>
      </p:sp>
    </p:spTree>
    <p:extLst>
      <p:ext uri="{BB962C8B-B14F-4D97-AF65-F5344CB8AC3E}">
        <p14:creationId xmlns:p14="http://schemas.microsoft.com/office/powerpoint/2010/main" val="240233562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cse.cuhk.edu.hk/~cmsc5741"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www.cuhk.edu.hk/policy/academichonesty/"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 Target="slide6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en.wikipedia.org/wiki/Big_dat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5.jpg"/></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wmf"/><Relationship Id="rId1" Type="http://schemas.openxmlformats.org/officeDocument/2006/relationships/slideLayout" Target="../slideLayouts/slideLayout4.xml"/><Relationship Id="rId4" Type="http://schemas.openxmlformats.org/officeDocument/2006/relationships/image" Target="../media/image42.w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5.jpe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jpeg"/><Relationship Id="rId7"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6.jpeg"/><Relationship Id="rId5" Type="http://schemas.openxmlformats.org/officeDocument/2006/relationships/image" Target="../media/image5.png"/><Relationship Id="rId10" Type="http://schemas.openxmlformats.org/officeDocument/2006/relationships/image" Target="../media/image55.png"/><Relationship Id="rId4" Type="http://schemas.openxmlformats.org/officeDocument/2006/relationships/image" Target="../media/image4.jpg"/><Relationship Id="rId9" Type="http://schemas.openxmlformats.org/officeDocument/2006/relationships/image" Target="../media/image54.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www.mmds.org/" TargetMode="External"/><Relationship Id="rId2" Type="http://schemas.openxmlformats.org/officeDocument/2006/relationships/hyperlink" Target="http://www.amazon.com/Mining-Massive-Datasets-Jure-Leskovec/dp/1107077230/ref=dp_ob_image_bk" TargetMode="External"/><Relationship Id="rId1" Type="http://schemas.openxmlformats.org/officeDocument/2006/relationships/slideLayout" Target="../slideLayouts/slideLayout2.xml"/><Relationship Id="rId4" Type="http://schemas.openxmlformats.org/officeDocument/2006/relationships/hyperlink" Target="http://www.mmds.org/#ver2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dirty="0"/>
              <a:t>Lecture 1: Introduction and Motivation</a:t>
            </a:r>
          </a:p>
        </p:txBody>
      </p:sp>
      <p:sp>
        <p:nvSpPr>
          <p:cNvPr id="5" name="副标题 4"/>
          <p:cNvSpPr>
            <a:spLocks noGrp="1"/>
          </p:cNvSpPr>
          <p:nvPr>
            <p:ph type="subTitle" idx="1"/>
          </p:nvPr>
        </p:nvSpPr>
        <p:spPr>
          <a:xfrm>
            <a:off x="1485900" y="4268688"/>
            <a:ext cx="6934200" cy="1752600"/>
          </a:xfrm>
        </p:spPr>
        <p:txBody>
          <a:bodyPr>
            <a:normAutofit/>
          </a:bodyPr>
          <a:lstStyle/>
          <a:p>
            <a:r>
              <a:rPr lang="en-US" dirty="0" smtClean="0"/>
              <a:t>Prof</a:t>
            </a:r>
            <a:r>
              <a:rPr lang="en-US" dirty="0"/>
              <a:t>. Michael R. </a:t>
            </a:r>
            <a:r>
              <a:rPr lang="en-US" dirty="0" err="1" smtClean="0"/>
              <a:t>Lyu</a:t>
            </a:r>
            <a:endParaRPr lang="en-US" dirty="0" smtClean="0"/>
          </a:p>
          <a:p>
            <a:r>
              <a:rPr lang="en-US" dirty="0" smtClean="0"/>
              <a:t>Computer Science &amp; Engineering Dept.</a:t>
            </a:r>
          </a:p>
          <a:p>
            <a:r>
              <a:rPr lang="en-US" dirty="0" smtClean="0"/>
              <a:t>The Chinese University of Hong Kong</a:t>
            </a:r>
            <a:endParaRPr lang="en-US" dirty="0"/>
          </a:p>
          <a:p>
            <a:endParaRPr lang="en-US" dirty="0" smtClean="0"/>
          </a:p>
        </p:txBody>
      </p:sp>
      <p:sp>
        <p:nvSpPr>
          <p:cNvPr id="3" name="Slide Number Placeholder 2"/>
          <p:cNvSpPr>
            <a:spLocks noGrp="1"/>
          </p:cNvSpPr>
          <p:nvPr>
            <p:ph type="sldNum" sz="quarter" idx="12"/>
          </p:nvPr>
        </p:nvSpPr>
        <p:spPr/>
        <p:txBody>
          <a:bodyPr/>
          <a:lstStyle/>
          <a:p>
            <a:pPr>
              <a:defRPr/>
            </a:pPr>
            <a:fld id="{B4197FBB-C416-4B51-9ADA-F9A87D712B86}" type="slidenum">
              <a:rPr lang="en-US" smtClean="0"/>
              <a:pPr>
                <a:defRPr/>
              </a:pPr>
              <a:t>1</a:t>
            </a:fld>
            <a:endParaRPr lang="en-US"/>
          </a:p>
        </p:txBody>
      </p:sp>
      <p:sp>
        <p:nvSpPr>
          <p:cNvPr id="6" name="副标题 4"/>
          <p:cNvSpPr txBox="1">
            <a:spLocks/>
          </p:cNvSpPr>
          <p:nvPr/>
        </p:nvSpPr>
        <p:spPr>
          <a:xfrm>
            <a:off x="1657208" y="836712"/>
            <a:ext cx="6934200" cy="7200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CMSC5741 Big Data Tech. &amp; Apps.</a:t>
            </a:r>
          </a:p>
          <a:p>
            <a:endParaRPr lang="en-US" dirty="0" smtClean="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Teaching Staff</a:t>
            </a:r>
            <a:endParaRPr lang="en-US" dirty="0"/>
          </a:p>
        </p:txBody>
      </p:sp>
      <p:sp>
        <p:nvSpPr>
          <p:cNvPr id="3" name="内容占位符 2"/>
          <p:cNvSpPr>
            <a:spLocks noGrp="1"/>
          </p:cNvSpPr>
          <p:nvPr>
            <p:ph idx="1"/>
          </p:nvPr>
        </p:nvSpPr>
        <p:spPr/>
        <p:txBody>
          <a:bodyPr>
            <a:normAutofit/>
          </a:bodyPr>
          <a:lstStyle/>
          <a:p>
            <a:r>
              <a:rPr lang="en-US" dirty="0" smtClean="0"/>
              <a:t>Instructor: Prof. Michael R. Lyu</a:t>
            </a:r>
          </a:p>
          <a:p>
            <a:pPr lvl="1"/>
            <a:r>
              <a:rPr lang="en-US" dirty="0" smtClean="0"/>
              <a:t>www.cse.cuhk.edu.hk/~lyu</a:t>
            </a:r>
          </a:p>
          <a:p>
            <a:pPr lvl="1"/>
            <a:r>
              <a:rPr lang="en-US" dirty="0" smtClean="0"/>
              <a:t>lyu@cse.cuhk.edu.hk</a:t>
            </a:r>
          </a:p>
          <a:p>
            <a:r>
              <a:rPr lang="en-US" dirty="0" smtClean="0"/>
              <a:t>Tutor: WU </a:t>
            </a:r>
            <a:r>
              <a:rPr lang="en-US" dirty="0" err="1" smtClean="0"/>
              <a:t>Weibin</a:t>
            </a:r>
            <a:endParaRPr lang="en-US" dirty="0" smtClean="0"/>
          </a:p>
          <a:p>
            <a:pPr lvl="1"/>
            <a:r>
              <a:rPr lang="en-US" dirty="0" smtClean="0"/>
              <a:t>wbwu@cse.cuhk.edu.hk</a:t>
            </a:r>
          </a:p>
        </p:txBody>
      </p:sp>
      <p:sp>
        <p:nvSpPr>
          <p:cNvPr id="4" name="灯片编号占位符 3"/>
          <p:cNvSpPr>
            <a:spLocks noGrp="1"/>
          </p:cNvSpPr>
          <p:nvPr>
            <p:ph type="sldNum" sz="quarter" idx="12"/>
          </p:nvPr>
        </p:nvSpPr>
        <p:spPr/>
        <p:txBody>
          <a:bodyPr/>
          <a:lstStyle/>
          <a:p>
            <a:pPr>
              <a:defRPr/>
            </a:pPr>
            <a:fld id="{DB3EC566-48E6-4552-87D6-CB322A8F1925}" type="slidenum">
              <a:rPr lang="en-US" smtClean="0"/>
              <a:pPr>
                <a:defRPr/>
              </a:pPr>
              <a:t>10</a:t>
            </a:fld>
            <a:endParaRPr lang="en-US" dirty="0"/>
          </a:p>
        </p:txBody>
      </p:sp>
    </p:spTree>
    <p:extLst>
      <p:ext uri="{BB962C8B-B14F-4D97-AF65-F5344CB8AC3E}">
        <p14:creationId xmlns:p14="http://schemas.microsoft.com/office/powerpoint/2010/main" val="24669839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Course Website</a:t>
            </a:r>
            <a:endParaRPr lang="en-US" dirty="0"/>
          </a:p>
        </p:txBody>
      </p:sp>
      <p:sp>
        <p:nvSpPr>
          <p:cNvPr id="3" name="内容占位符 2"/>
          <p:cNvSpPr>
            <a:spLocks noGrp="1"/>
          </p:cNvSpPr>
          <p:nvPr>
            <p:ph idx="1"/>
          </p:nvPr>
        </p:nvSpPr>
        <p:spPr/>
        <p:txBody>
          <a:bodyPr/>
          <a:lstStyle/>
          <a:p>
            <a:r>
              <a:rPr lang="en-US" dirty="0" smtClean="0"/>
              <a:t>Course URL</a:t>
            </a:r>
          </a:p>
          <a:p>
            <a:pPr lvl="1"/>
            <a:r>
              <a:rPr lang="en-US" dirty="0" smtClean="0">
                <a:hlinkClick r:id="rId2"/>
              </a:rPr>
              <a:t>http://www.cse.cuhk.edu.hk/~cmsc5741</a:t>
            </a:r>
            <a:endParaRPr lang="en-US" altLang="zh-CN" dirty="0" smtClean="0"/>
          </a:p>
        </p:txBody>
      </p:sp>
      <p:sp>
        <p:nvSpPr>
          <p:cNvPr id="4" name="灯片编号占位符 3"/>
          <p:cNvSpPr>
            <a:spLocks noGrp="1"/>
          </p:cNvSpPr>
          <p:nvPr>
            <p:ph type="sldNum" sz="quarter" idx="12"/>
          </p:nvPr>
        </p:nvSpPr>
        <p:spPr/>
        <p:txBody>
          <a:bodyPr/>
          <a:lstStyle/>
          <a:p>
            <a:pPr>
              <a:defRPr/>
            </a:pPr>
            <a:fld id="{DB3EC566-48E6-4552-87D6-CB322A8F1925}" type="slidenum">
              <a:rPr lang="en-US" smtClean="0"/>
              <a:pPr>
                <a:defRPr/>
              </a:pPr>
              <a:t>11</a:t>
            </a:fld>
            <a:endParaRPr lang="en-US"/>
          </a:p>
        </p:txBody>
      </p:sp>
    </p:spTree>
    <p:extLst>
      <p:ext uri="{BB962C8B-B14F-4D97-AF65-F5344CB8AC3E}">
        <p14:creationId xmlns:p14="http://schemas.microsoft.com/office/powerpoint/2010/main" val="3575100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normAutofit/>
          </a:bodyPr>
          <a:lstStyle/>
          <a:p>
            <a:r>
              <a:rPr lang="en-US" dirty="0" smtClean="0">
                <a:solidFill>
                  <a:srgbClr val="0000FF"/>
                </a:solidFill>
              </a:rPr>
              <a:t>Algorithms </a:t>
            </a:r>
            <a:r>
              <a:rPr lang="en-US" dirty="0" smtClean="0"/>
              <a:t>and</a:t>
            </a:r>
            <a:r>
              <a:rPr lang="en-US" dirty="0" smtClean="0">
                <a:solidFill>
                  <a:srgbClr val="0000FF"/>
                </a:solidFill>
              </a:rPr>
              <a:t> Data Structures</a:t>
            </a:r>
          </a:p>
          <a:p>
            <a:pPr lvl="1"/>
            <a:r>
              <a:rPr lang="en-US" dirty="0" smtClean="0"/>
              <a:t>Basic techniques</a:t>
            </a:r>
            <a:endParaRPr lang="en-US" dirty="0"/>
          </a:p>
          <a:p>
            <a:r>
              <a:rPr lang="en-US" dirty="0" smtClean="0">
                <a:solidFill>
                  <a:srgbClr val="0000FF"/>
                </a:solidFill>
              </a:rPr>
              <a:t>Basic probability</a:t>
            </a:r>
          </a:p>
          <a:p>
            <a:pPr lvl="1"/>
            <a:r>
              <a:rPr lang="en-US" dirty="0" smtClean="0"/>
              <a:t>Moments, typical distributions, …</a:t>
            </a:r>
          </a:p>
          <a:p>
            <a:r>
              <a:rPr lang="en-US" dirty="0" smtClean="0">
                <a:solidFill>
                  <a:srgbClr val="0000FF"/>
                </a:solidFill>
              </a:rPr>
              <a:t>Programming</a:t>
            </a:r>
          </a:p>
          <a:p>
            <a:pPr lvl="1"/>
            <a:r>
              <a:rPr lang="en-US" dirty="0" smtClean="0"/>
              <a:t>Your choice</a:t>
            </a:r>
          </a:p>
          <a:p>
            <a:r>
              <a:rPr lang="en-US" b="1" dirty="0" smtClean="0"/>
              <a:t>We </a:t>
            </a:r>
            <a:r>
              <a:rPr lang="en-US" b="1" dirty="0"/>
              <a:t>provide some background, but the class will be fast paced </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12</a:t>
            </a:fld>
            <a:endParaRPr lang="en-US"/>
          </a:p>
        </p:txBody>
      </p:sp>
    </p:spTree>
    <p:extLst>
      <p:ext uri="{BB962C8B-B14F-4D97-AF65-F5344CB8AC3E}">
        <p14:creationId xmlns:p14="http://schemas.microsoft.com/office/powerpoint/2010/main" val="147469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Will We Learn?</a:t>
            </a:r>
            <a:endParaRPr lang="en-US" dirty="0"/>
          </a:p>
        </p:txBody>
      </p:sp>
      <p:sp>
        <p:nvSpPr>
          <p:cNvPr id="3" name="Content Placeholder 2"/>
          <p:cNvSpPr>
            <a:spLocks noGrp="1"/>
          </p:cNvSpPr>
          <p:nvPr>
            <p:ph idx="1"/>
          </p:nvPr>
        </p:nvSpPr>
        <p:spPr/>
        <p:txBody>
          <a:bodyPr>
            <a:normAutofit fontScale="92500" lnSpcReduction="10000"/>
          </a:bodyPr>
          <a:lstStyle/>
          <a:p>
            <a:r>
              <a:rPr lang="en-US" dirty="0"/>
              <a:t>We will learn to </a:t>
            </a:r>
            <a:r>
              <a:rPr lang="en-US" dirty="0" smtClean="0"/>
              <a:t>analyze </a:t>
            </a:r>
            <a:r>
              <a:rPr lang="en-US" dirty="0">
                <a:solidFill>
                  <a:srgbClr val="0000FF"/>
                </a:solidFill>
              </a:rPr>
              <a:t>different types of data</a:t>
            </a:r>
            <a:r>
              <a:rPr lang="en-US" dirty="0" smtClean="0"/>
              <a:t>:</a:t>
            </a:r>
            <a:endParaRPr lang="en-US" dirty="0"/>
          </a:p>
          <a:p>
            <a:pPr lvl="1"/>
            <a:r>
              <a:rPr lang="en-US" dirty="0"/>
              <a:t>Data is high </a:t>
            </a:r>
            <a:r>
              <a:rPr lang="en-US" dirty="0" smtClean="0"/>
              <a:t>dimensional</a:t>
            </a:r>
          </a:p>
          <a:p>
            <a:pPr lvl="1"/>
            <a:r>
              <a:rPr lang="en-US" dirty="0" smtClean="0"/>
              <a:t>Data </a:t>
            </a:r>
            <a:r>
              <a:rPr lang="en-US" dirty="0"/>
              <a:t>is a </a:t>
            </a:r>
            <a:r>
              <a:rPr lang="en-US" dirty="0" smtClean="0"/>
              <a:t>graph</a:t>
            </a:r>
          </a:p>
          <a:p>
            <a:pPr lvl="1"/>
            <a:r>
              <a:rPr lang="en-US" dirty="0" smtClean="0"/>
              <a:t>Data </a:t>
            </a:r>
            <a:r>
              <a:rPr lang="en-US" dirty="0"/>
              <a:t>is </a:t>
            </a:r>
            <a:r>
              <a:rPr lang="en-US" dirty="0" smtClean="0"/>
              <a:t>infinite/never-ending</a:t>
            </a:r>
          </a:p>
          <a:p>
            <a:pPr lvl="1"/>
            <a:r>
              <a:rPr lang="en-US" dirty="0" smtClean="0"/>
              <a:t>Data </a:t>
            </a:r>
            <a:r>
              <a:rPr lang="en-US" dirty="0"/>
              <a:t>is </a:t>
            </a:r>
            <a:r>
              <a:rPr lang="en-US" dirty="0" smtClean="0"/>
              <a:t>labeled</a:t>
            </a:r>
            <a:endParaRPr lang="en-US" dirty="0"/>
          </a:p>
          <a:p>
            <a:r>
              <a:rPr lang="en-US" dirty="0"/>
              <a:t>We will learn to use </a:t>
            </a:r>
            <a:r>
              <a:rPr lang="en-US" dirty="0">
                <a:solidFill>
                  <a:srgbClr val="0000FF"/>
                </a:solidFill>
              </a:rPr>
              <a:t>different models of </a:t>
            </a:r>
            <a:r>
              <a:rPr lang="en-US" dirty="0" smtClean="0">
                <a:solidFill>
                  <a:srgbClr val="0000FF"/>
                </a:solidFill>
              </a:rPr>
              <a:t>computation</a:t>
            </a:r>
            <a:r>
              <a:rPr lang="en-US" dirty="0" smtClean="0"/>
              <a:t>:</a:t>
            </a:r>
          </a:p>
          <a:p>
            <a:pPr lvl="1"/>
            <a:r>
              <a:rPr lang="en-US" dirty="0" smtClean="0"/>
              <a:t>MapReduce</a:t>
            </a:r>
          </a:p>
          <a:p>
            <a:pPr lvl="1"/>
            <a:r>
              <a:rPr lang="en-US" dirty="0" err="1" smtClean="0"/>
              <a:t>TensorFlow</a:t>
            </a:r>
            <a:endParaRPr lang="en-US" dirty="0" smtClean="0"/>
          </a:p>
          <a:p>
            <a:pPr lvl="1"/>
            <a:r>
              <a:rPr lang="en-US" dirty="0" smtClean="0"/>
              <a:t>Streams </a:t>
            </a:r>
            <a:r>
              <a:rPr lang="en-US" dirty="0"/>
              <a:t>and online </a:t>
            </a:r>
            <a:r>
              <a:rPr lang="en-US" dirty="0" smtClean="0"/>
              <a:t>algorithms</a:t>
            </a:r>
          </a:p>
          <a:p>
            <a:pPr lvl="1"/>
            <a:r>
              <a:rPr lang="en-US" dirty="0" smtClean="0"/>
              <a:t>Single </a:t>
            </a:r>
            <a:r>
              <a:rPr lang="en-US" dirty="0"/>
              <a:t>machine in-memory</a:t>
            </a:r>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13</a:t>
            </a:fld>
            <a:endParaRPr lang="en-US"/>
          </a:p>
        </p:txBody>
      </p:sp>
    </p:spTree>
    <p:extLst>
      <p:ext uri="{BB962C8B-B14F-4D97-AF65-F5344CB8AC3E}">
        <p14:creationId xmlns:p14="http://schemas.microsoft.com/office/powerpoint/2010/main" val="307574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Will We Learn?</a:t>
            </a:r>
          </a:p>
        </p:txBody>
      </p:sp>
      <p:sp>
        <p:nvSpPr>
          <p:cNvPr id="3" name="Content Placeholder 2"/>
          <p:cNvSpPr>
            <a:spLocks noGrp="1"/>
          </p:cNvSpPr>
          <p:nvPr>
            <p:ph idx="1"/>
          </p:nvPr>
        </p:nvSpPr>
        <p:spPr>
          <a:xfrm>
            <a:off x="344488" y="1600200"/>
            <a:ext cx="9066212" cy="5121276"/>
          </a:xfrm>
        </p:spPr>
        <p:txBody>
          <a:bodyPr>
            <a:normAutofit fontScale="92500" lnSpcReduction="10000"/>
          </a:bodyPr>
          <a:lstStyle/>
          <a:p>
            <a:r>
              <a:rPr lang="en-US" dirty="0" smtClean="0"/>
              <a:t>We </a:t>
            </a:r>
            <a:r>
              <a:rPr lang="en-US" dirty="0"/>
              <a:t>will learn to </a:t>
            </a:r>
            <a:r>
              <a:rPr lang="en-US" dirty="0">
                <a:solidFill>
                  <a:srgbClr val="0000FF"/>
                </a:solidFill>
              </a:rPr>
              <a:t>solve real-world </a:t>
            </a:r>
            <a:r>
              <a:rPr lang="en-US" dirty="0" smtClean="0">
                <a:solidFill>
                  <a:srgbClr val="0000FF"/>
                </a:solidFill>
              </a:rPr>
              <a:t>problems</a:t>
            </a:r>
            <a:r>
              <a:rPr lang="en-US" dirty="0" smtClean="0"/>
              <a:t>:</a:t>
            </a:r>
          </a:p>
          <a:p>
            <a:pPr lvl="1"/>
            <a:r>
              <a:rPr lang="en-US" dirty="0"/>
              <a:t>R</a:t>
            </a:r>
            <a:r>
              <a:rPr lang="en-US" dirty="0" smtClean="0"/>
              <a:t>ecommender </a:t>
            </a:r>
            <a:r>
              <a:rPr lang="en-US" dirty="0"/>
              <a:t>systems </a:t>
            </a:r>
            <a:endParaRPr lang="en-US" dirty="0" smtClean="0"/>
          </a:p>
          <a:p>
            <a:pPr lvl="1"/>
            <a:r>
              <a:rPr lang="en-US" dirty="0" smtClean="0"/>
              <a:t>Link </a:t>
            </a:r>
            <a:r>
              <a:rPr lang="en-US" dirty="0"/>
              <a:t>analysis </a:t>
            </a:r>
            <a:endParaRPr lang="en-US" dirty="0" smtClean="0"/>
          </a:p>
          <a:p>
            <a:pPr lvl="1"/>
            <a:r>
              <a:rPr lang="en-US" dirty="0" smtClean="0"/>
              <a:t>Large scale image recognition</a:t>
            </a:r>
          </a:p>
          <a:p>
            <a:pPr lvl="1"/>
            <a:r>
              <a:rPr lang="en-US" dirty="0" smtClean="0"/>
              <a:t>Community detection</a:t>
            </a:r>
            <a:endParaRPr lang="en-US" dirty="0"/>
          </a:p>
          <a:p>
            <a:r>
              <a:rPr lang="en-US" dirty="0" smtClean="0"/>
              <a:t>We </a:t>
            </a:r>
            <a:r>
              <a:rPr lang="en-US" dirty="0"/>
              <a:t>will learn </a:t>
            </a:r>
            <a:r>
              <a:rPr lang="en-US" dirty="0">
                <a:solidFill>
                  <a:srgbClr val="0000FF"/>
                </a:solidFill>
              </a:rPr>
              <a:t>various “tools”</a:t>
            </a:r>
            <a:r>
              <a:rPr lang="en-US" dirty="0"/>
              <a:t>:</a:t>
            </a:r>
            <a:r>
              <a:rPr lang="en-US" b="1" dirty="0"/>
              <a:t> </a:t>
            </a:r>
            <a:endParaRPr lang="en-US" b="1" dirty="0" smtClean="0"/>
          </a:p>
          <a:p>
            <a:pPr lvl="1"/>
            <a:r>
              <a:rPr lang="en-US" dirty="0" smtClean="0"/>
              <a:t>Linear </a:t>
            </a:r>
            <a:r>
              <a:rPr lang="en-US" dirty="0"/>
              <a:t>algebra (SVD, Rec. Sys., </a:t>
            </a:r>
            <a:r>
              <a:rPr lang="en-US" dirty="0" smtClean="0"/>
              <a:t>Communities)</a:t>
            </a:r>
          </a:p>
          <a:p>
            <a:pPr lvl="1"/>
            <a:r>
              <a:rPr lang="en-US" dirty="0" smtClean="0"/>
              <a:t>Optimization </a:t>
            </a:r>
            <a:r>
              <a:rPr lang="en-US" dirty="0"/>
              <a:t>(stochastic gradient </a:t>
            </a:r>
            <a:r>
              <a:rPr lang="en-US" dirty="0" smtClean="0"/>
              <a:t>descent)</a:t>
            </a:r>
          </a:p>
          <a:p>
            <a:pPr lvl="1"/>
            <a:r>
              <a:rPr lang="en-US" dirty="0" smtClean="0"/>
              <a:t>Dynamic </a:t>
            </a:r>
            <a:r>
              <a:rPr lang="en-US" dirty="0"/>
              <a:t>programming (frequent </a:t>
            </a:r>
            <a:r>
              <a:rPr lang="en-US" dirty="0" err="1" smtClean="0"/>
              <a:t>itemsets</a:t>
            </a:r>
            <a:r>
              <a:rPr lang="en-US" dirty="0" smtClean="0"/>
              <a:t>)</a:t>
            </a:r>
          </a:p>
          <a:p>
            <a:pPr lvl="1"/>
            <a:r>
              <a:rPr lang="en-US" dirty="0" smtClean="0"/>
              <a:t>Hashing </a:t>
            </a:r>
            <a:r>
              <a:rPr lang="en-US" dirty="0"/>
              <a:t>(LSH, Bloom filters) </a:t>
            </a:r>
            <a:endParaRPr lang="en-US" dirty="0" smtClean="0"/>
          </a:p>
          <a:p>
            <a:pPr lvl="1"/>
            <a:r>
              <a:rPr lang="en-US" dirty="0" smtClean="0"/>
              <a:t>Deep Learning (</a:t>
            </a:r>
            <a:r>
              <a:rPr lang="en-US" dirty="0" err="1" smtClean="0"/>
              <a:t>TensorFlow</a:t>
            </a:r>
            <a:r>
              <a:rPr lang="en-US" dirty="0" smtClean="0"/>
              <a:t>)</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14</a:t>
            </a:fld>
            <a:endParaRPr lang="en-US"/>
          </a:p>
        </p:txBody>
      </p:sp>
    </p:spTree>
    <p:extLst>
      <p:ext uri="{BB962C8B-B14F-4D97-AF65-F5344CB8AC3E}">
        <p14:creationId xmlns:p14="http://schemas.microsoft.com/office/powerpoint/2010/main" val="86323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Schedule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14558726"/>
              </p:ext>
            </p:extLst>
          </p:nvPr>
        </p:nvGraphicFramePr>
        <p:xfrm>
          <a:off x="172244" y="1384053"/>
          <a:ext cx="9389269" cy="5215651"/>
        </p:xfrm>
        <a:graphic>
          <a:graphicData uri="http://schemas.openxmlformats.org/drawingml/2006/table">
            <a:tbl>
              <a:tblPr firstRow="1" bandRow="1">
                <a:tableStyleId>{5C22544A-7EE6-4342-B048-85BDC9FD1C3A}</a:tableStyleId>
              </a:tblPr>
              <a:tblGrid>
                <a:gridCol w="494173">
                  <a:extLst>
                    <a:ext uri="{9D8B030D-6E8A-4147-A177-3AD203B41FA5}">
                      <a16:colId xmlns:a16="http://schemas.microsoft.com/office/drawing/2014/main" xmlns="" val="20000"/>
                    </a:ext>
                  </a:extLst>
                </a:gridCol>
                <a:gridCol w="1766303">
                  <a:extLst>
                    <a:ext uri="{9D8B030D-6E8A-4147-A177-3AD203B41FA5}">
                      <a16:colId xmlns:a16="http://schemas.microsoft.com/office/drawing/2014/main" xmlns="" val="1965074107"/>
                    </a:ext>
                  </a:extLst>
                </a:gridCol>
                <a:gridCol w="4608512">
                  <a:extLst>
                    <a:ext uri="{9D8B030D-6E8A-4147-A177-3AD203B41FA5}">
                      <a16:colId xmlns:a16="http://schemas.microsoft.com/office/drawing/2014/main" xmlns="" val="20001"/>
                    </a:ext>
                  </a:extLst>
                </a:gridCol>
                <a:gridCol w="2520281">
                  <a:extLst>
                    <a:ext uri="{9D8B030D-6E8A-4147-A177-3AD203B41FA5}">
                      <a16:colId xmlns:a16="http://schemas.microsoft.com/office/drawing/2014/main" xmlns="" val="20002"/>
                    </a:ext>
                  </a:extLst>
                </a:gridCol>
              </a:tblGrid>
              <a:tr h="460771">
                <a:tc>
                  <a:txBody>
                    <a:bodyPr/>
                    <a:lstStyle/>
                    <a:p>
                      <a:r>
                        <a:rPr lang="en-US" dirty="0" err="1" smtClean="0"/>
                        <a:t>wk</a:t>
                      </a:r>
                      <a:endParaRPr lang="en-US" dirty="0"/>
                    </a:p>
                  </a:txBody>
                  <a:tcPr marL="99060" marR="99060"/>
                </a:tc>
                <a:tc>
                  <a:txBody>
                    <a:bodyPr/>
                    <a:lstStyle/>
                    <a:p>
                      <a:r>
                        <a:rPr lang="en-US" dirty="0" smtClean="0"/>
                        <a:t>Date</a:t>
                      </a:r>
                      <a:endParaRPr lang="en-US" dirty="0"/>
                    </a:p>
                  </a:txBody>
                  <a:tcPr marL="99060" marR="99060"/>
                </a:tc>
                <a:tc>
                  <a:txBody>
                    <a:bodyPr/>
                    <a:lstStyle/>
                    <a:p>
                      <a:r>
                        <a:rPr lang="en-US" dirty="0" smtClean="0"/>
                        <a:t>Content</a:t>
                      </a:r>
                      <a:endParaRPr lang="en-US" dirty="0"/>
                    </a:p>
                  </a:txBody>
                  <a:tcPr marL="99060" marR="99060"/>
                </a:tc>
                <a:tc>
                  <a:txBody>
                    <a:bodyPr/>
                    <a:lstStyle/>
                    <a:p>
                      <a:r>
                        <a:rPr lang="en-US" dirty="0" smtClean="0"/>
                        <a:t>Reading Materials</a:t>
                      </a:r>
                      <a:endParaRPr lang="en-US" dirty="0"/>
                    </a:p>
                  </a:txBody>
                  <a:tcPr marL="99060" marR="99060"/>
                </a:tc>
                <a:extLst>
                  <a:ext uri="{0D108BD9-81ED-4DB2-BD59-A6C34878D82A}">
                    <a16:rowId xmlns:a16="http://schemas.microsoft.com/office/drawing/2014/main" xmlns="" val="10000"/>
                  </a:ext>
                </a:extLst>
              </a:tr>
              <a:tr h="346577">
                <a:tc>
                  <a:txBody>
                    <a:bodyPr/>
                    <a:lstStyle/>
                    <a:p>
                      <a:r>
                        <a:rPr lang="en-US" dirty="0" smtClean="0"/>
                        <a:t>1</a:t>
                      </a:r>
                      <a:endParaRPr lang="en-US" dirty="0"/>
                    </a:p>
                  </a:txBody>
                  <a:tcPr marL="99060" marR="99060" anchor="ctr"/>
                </a:tc>
                <a:tc>
                  <a:txBody>
                    <a:bodyPr/>
                    <a:lstStyle/>
                    <a:p>
                      <a:r>
                        <a:rPr lang="en-US" dirty="0" smtClean="0"/>
                        <a:t>Sept.</a:t>
                      </a:r>
                      <a:r>
                        <a:rPr lang="en-US" baseline="0" dirty="0" smtClean="0"/>
                        <a:t> 3</a:t>
                      </a:r>
                      <a:endParaRPr lang="en-US" dirty="0"/>
                    </a:p>
                  </a:txBody>
                  <a:tcPr marL="99060" marR="99060" anchor="ctr"/>
                </a:tc>
                <a:tc>
                  <a:txBody>
                    <a:bodyPr/>
                    <a:lstStyle/>
                    <a:p>
                      <a:r>
                        <a:rPr lang="en-US" dirty="0" smtClean="0"/>
                        <a:t>Introduction</a:t>
                      </a:r>
                      <a:endParaRPr lang="en-US" dirty="0"/>
                    </a:p>
                  </a:txBody>
                  <a:tcPr marL="99060" marR="99060" anchor="ctr"/>
                </a:tc>
                <a:tc>
                  <a:txBody>
                    <a:bodyPr/>
                    <a:lstStyle/>
                    <a:p>
                      <a:r>
                        <a:rPr lang="en-US" dirty="0" smtClean="0"/>
                        <a:t>Ch.1 of MMDS</a:t>
                      </a:r>
                      <a:endParaRPr lang="en-US" dirty="0"/>
                    </a:p>
                  </a:txBody>
                  <a:tcPr marL="99060" marR="99060" anchor="ctr"/>
                </a:tc>
                <a:extLst>
                  <a:ext uri="{0D108BD9-81ED-4DB2-BD59-A6C34878D82A}">
                    <a16:rowId xmlns:a16="http://schemas.microsoft.com/office/drawing/2014/main" xmlns="" val="10001"/>
                  </a:ext>
                </a:extLst>
              </a:tr>
              <a:tr h="346577">
                <a:tc>
                  <a:txBody>
                    <a:bodyPr/>
                    <a:lstStyle/>
                    <a:p>
                      <a:r>
                        <a:rPr lang="en-US" dirty="0" smtClean="0"/>
                        <a:t>2</a:t>
                      </a:r>
                      <a:endParaRPr lang="en-US" dirty="0"/>
                    </a:p>
                  </a:txBody>
                  <a:tcPr marL="99060" marR="99060" anchor="ctr"/>
                </a:tc>
                <a:tc>
                  <a:txBody>
                    <a:bodyPr/>
                    <a:lstStyle/>
                    <a:p>
                      <a:r>
                        <a:rPr lang="en-US" dirty="0" smtClean="0"/>
                        <a:t>Sept. 10</a:t>
                      </a:r>
                      <a:endParaRPr lang="en-US" dirty="0"/>
                    </a:p>
                  </a:txBody>
                  <a:tcPr marL="99060" marR="99060" anchor="ctr"/>
                </a:tc>
                <a:tc>
                  <a:txBody>
                    <a:bodyPr/>
                    <a:lstStyle/>
                    <a:p>
                      <a:r>
                        <a:rPr lang="en-US" dirty="0" smtClean="0"/>
                        <a:t>MapReduce/</a:t>
                      </a:r>
                      <a:r>
                        <a:rPr lang="en-US" dirty="0" err="1" smtClean="0"/>
                        <a:t>TensorFlow</a:t>
                      </a:r>
                      <a:r>
                        <a:rPr lang="en-US" dirty="0" smtClean="0"/>
                        <a:t>/Frequent </a:t>
                      </a:r>
                      <a:r>
                        <a:rPr lang="en-US" dirty="0" err="1" smtClean="0"/>
                        <a:t>Itemsets</a:t>
                      </a:r>
                      <a:endParaRPr lang="en-US" dirty="0"/>
                    </a:p>
                  </a:txBody>
                  <a:tcPr marL="99060" marR="99060" anchor="ctr"/>
                </a:tc>
                <a:tc>
                  <a:txBody>
                    <a:bodyPr/>
                    <a:lstStyle/>
                    <a:p>
                      <a:r>
                        <a:rPr lang="en-US" dirty="0" smtClean="0"/>
                        <a:t>Ch.2/6 of MMDS</a:t>
                      </a:r>
                      <a:endParaRPr lang="en-US" dirty="0"/>
                    </a:p>
                  </a:txBody>
                  <a:tcPr marL="99060" marR="99060" anchor="ctr"/>
                </a:tc>
                <a:extLst>
                  <a:ext uri="{0D108BD9-81ED-4DB2-BD59-A6C34878D82A}">
                    <a16:rowId xmlns:a16="http://schemas.microsoft.com/office/drawing/2014/main" xmlns="" val="10002"/>
                  </a:ext>
                </a:extLst>
              </a:tr>
              <a:tr h="346577">
                <a:tc>
                  <a:txBody>
                    <a:bodyPr/>
                    <a:lstStyle/>
                    <a:p>
                      <a:r>
                        <a:rPr lang="en-US" dirty="0" smtClean="0"/>
                        <a:t>3</a:t>
                      </a:r>
                      <a:endParaRPr lang="en-US" dirty="0"/>
                    </a:p>
                  </a:txBody>
                  <a:tcPr marL="99060" marR="99060" anchor="ctr"/>
                </a:tc>
                <a:tc>
                  <a:txBody>
                    <a:bodyPr/>
                    <a:lstStyle/>
                    <a:p>
                      <a:r>
                        <a:rPr lang="en-US" dirty="0" smtClean="0"/>
                        <a:t>Sept. 17</a:t>
                      </a:r>
                      <a:endParaRPr lang="en-US" dirty="0"/>
                    </a:p>
                  </a:txBody>
                  <a:tcPr marL="99060" marR="99060" anchor="ctr"/>
                </a:tc>
                <a:tc>
                  <a:txBody>
                    <a:bodyPr/>
                    <a:lstStyle/>
                    <a:p>
                      <a:r>
                        <a:rPr lang="en-US" dirty="0" smtClean="0"/>
                        <a:t>Locality Sensitive Hashing</a:t>
                      </a:r>
                      <a:endParaRPr lang="en-US" dirty="0"/>
                    </a:p>
                  </a:txBody>
                  <a:tcPr marL="99060" marR="99060" anchor="ctr"/>
                </a:tc>
                <a:tc>
                  <a:txBody>
                    <a:bodyPr/>
                    <a:lstStyle/>
                    <a:p>
                      <a:r>
                        <a:rPr lang="en-US" dirty="0" smtClean="0"/>
                        <a:t>Ch.3 of MMDS</a:t>
                      </a:r>
                      <a:endParaRPr lang="en-US" dirty="0"/>
                    </a:p>
                  </a:txBody>
                  <a:tcPr marL="99060" marR="99060" anchor="ctr"/>
                </a:tc>
                <a:extLst>
                  <a:ext uri="{0D108BD9-81ED-4DB2-BD59-A6C34878D82A}">
                    <a16:rowId xmlns:a16="http://schemas.microsoft.com/office/drawing/2014/main" xmlns="" val="10003"/>
                  </a:ext>
                </a:extLst>
              </a:tr>
              <a:tr h="346577">
                <a:tc>
                  <a:txBody>
                    <a:bodyPr/>
                    <a:lstStyle/>
                    <a:p>
                      <a:r>
                        <a:rPr lang="en-US" dirty="0" smtClean="0"/>
                        <a:t>4</a:t>
                      </a:r>
                      <a:endParaRPr lang="en-US" dirty="0"/>
                    </a:p>
                  </a:txBody>
                  <a:tcPr marL="99060" marR="99060" anchor="ctr"/>
                </a:tc>
                <a:tc>
                  <a:txBody>
                    <a:bodyPr/>
                    <a:lstStyle/>
                    <a:p>
                      <a:r>
                        <a:rPr lang="en-US" dirty="0" smtClean="0">
                          <a:solidFill>
                            <a:schemeClr val="tx1"/>
                          </a:solidFill>
                        </a:rPr>
                        <a:t>Sept. 24</a:t>
                      </a:r>
                      <a:endParaRPr lang="en-US" dirty="0">
                        <a:solidFill>
                          <a:srgbClr val="FF0000"/>
                        </a:solidFill>
                      </a:endParaRPr>
                    </a:p>
                  </a:txBody>
                  <a:tcPr marL="99060" marR="99060" anchor="ctr"/>
                </a:tc>
                <a:tc>
                  <a:txBody>
                    <a:bodyPr/>
                    <a:lstStyle/>
                    <a:p>
                      <a:r>
                        <a:rPr lang="en-US" dirty="0" smtClean="0"/>
                        <a:t>Mining Data Streams</a:t>
                      </a:r>
                      <a:endParaRPr lang="en-US" dirty="0"/>
                    </a:p>
                  </a:txBody>
                  <a:tcPr marL="99060" marR="99060" anchor="ctr"/>
                </a:tc>
                <a:tc>
                  <a:txBody>
                    <a:bodyPr/>
                    <a:lstStyle/>
                    <a:p>
                      <a:r>
                        <a:rPr lang="en-US" dirty="0" smtClean="0"/>
                        <a:t>Ch.4 of MMDS</a:t>
                      </a:r>
                      <a:endParaRPr lang="en-US" dirty="0"/>
                    </a:p>
                  </a:txBody>
                  <a:tcPr marL="99060" marR="99060" anchor="ctr"/>
                </a:tc>
                <a:extLst>
                  <a:ext uri="{0D108BD9-81ED-4DB2-BD59-A6C34878D82A}">
                    <a16:rowId xmlns:a16="http://schemas.microsoft.com/office/drawing/2014/main" xmlns="" val="10004"/>
                  </a:ext>
                </a:extLst>
              </a:tr>
              <a:tr h="346577">
                <a:tc>
                  <a:txBody>
                    <a:bodyPr/>
                    <a:lstStyle/>
                    <a:p>
                      <a:r>
                        <a:rPr lang="en-US" dirty="0" smtClean="0"/>
                        <a:t>5</a:t>
                      </a:r>
                      <a:endParaRPr lang="en-US" dirty="0"/>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Oct. 8</a:t>
                      </a:r>
                    </a:p>
                  </a:txBody>
                  <a:tcPr marL="99060" marR="99060" anchor="ctr"/>
                </a:tc>
                <a:tc>
                  <a:txBody>
                    <a:bodyPr/>
                    <a:lstStyle/>
                    <a:p>
                      <a:r>
                        <a:rPr lang="en-US" dirty="0" smtClean="0"/>
                        <a:t>Scalable Clustering</a:t>
                      </a:r>
                      <a:endParaRPr lang="en-US" dirty="0"/>
                    </a:p>
                  </a:txBody>
                  <a:tcPr marL="99060" marR="99060" anchor="ctr"/>
                </a:tc>
                <a:tc>
                  <a:txBody>
                    <a:bodyPr/>
                    <a:lstStyle/>
                    <a:p>
                      <a:r>
                        <a:rPr lang="en-US" dirty="0" smtClean="0"/>
                        <a:t>Ch.7 of MMDS</a:t>
                      </a:r>
                      <a:endParaRPr lang="en-US" dirty="0"/>
                    </a:p>
                  </a:txBody>
                  <a:tcPr marL="99060" marR="99060" anchor="ctr"/>
                </a:tc>
                <a:extLst>
                  <a:ext uri="{0D108BD9-81ED-4DB2-BD59-A6C34878D82A}">
                    <a16:rowId xmlns:a16="http://schemas.microsoft.com/office/drawing/2014/main" xmlns="" val="10005"/>
                  </a:ext>
                </a:extLst>
              </a:tr>
              <a:tr h="346577">
                <a:tc>
                  <a:txBody>
                    <a:bodyPr/>
                    <a:lstStyle/>
                    <a:p>
                      <a:r>
                        <a:rPr lang="en-US" dirty="0" smtClean="0"/>
                        <a:t>6</a:t>
                      </a:r>
                      <a:endParaRPr lang="en-US" dirty="0"/>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Oct.</a:t>
                      </a:r>
                      <a:r>
                        <a:rPr lang="en-US" baseline="0" dirty="0" smtClean="0"/>
                        <a:t> 15</a:t>
                      </a:r>
                      <a:endParaRPr lang="en-US" dirty="0" smtClean="0"/>
                    </a:p>
                  </a:txBody>
                  <a:tcPr marL="99060" marR="99060" anchor="ctr"/>
                </a:tc>
                <a:tc>
                  <a:txBody>
                    <a:bodyPr/>
                    <a:lstStyle/>
                    <a:p>
                      <a:r>
                        <a:rPr lang="en-US" dirty="0" smtClean="0"/>
                        <a:t>Dimensionality Reduction</a:t>
                      </a:r>
                      <a:endParaRPr lang="en-US" dirty="0"/>
                    </a:p>
                  </a:txBody>
                  <a:tcPr marL="99060" marR="99060" anchor="ctr"/>
                </a:tc>
                <a:tc>
                  <a:txBody>
                    <a:bodyPr/>
                    <a:lstStyle/>
                    <a:p>
                      <a:r>
                        <a:rPr lang="en-US" dirty="0" smtClean="0"/>
                        <a:t>Ch.11 of MMDS</a:t>
                      </a:r>
                      <a:endParaRPr lang="en-US" dirty="0"/>
                    </a:p>
                  </a:txBody>
                  <a:tcPr marL="99060" marR="99060" anchor="ctr"/>
                </a:tc>
                <a:extLst>
                  <a:ext uri="{0D108BD9-81ED-4DB2-BD59-A6C34878D82A}">
                    <a16:rowId xmlns:a16="http://schemas.microsoft.com/office/drawing/2014/main" xmlns="" val="10006"/>
                  </a:ext>
                </a:extLst>
              </a:tr>
              <a:tr h="346577">
                <a:tc>
                  <a:txBody>
                    <a:bodyPr/>
                    <a:lstStyle/>
                    <a:p>
                      <a:r>
                        <a:rPr lang="en-US" dirty="0" smtClean="0"/>
                        <a:t>7</a:t>
                      </a:r>
                      <a:endParaRPr lang="en-US" dirty="0"/>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Oct.</a:t>
                      </a:r>
                      <a:r>
                        <a:rPr lang="en-US" baseline="0" dirty="0" smtClean="0"/>
                        <a:t> 22</a:t>
                      </a:r>
                      <a:endParaRPr lang="en-US" dirty="0" smtClean="0"/>
                    </a:p>
                  </a:txBody>
                  <a:tcPr marL="99060" marR="99060" anchor="ctr"/>
                </a:tc>
                <a:tc>
                  <a:txBody>
                    <a:bodyPr/>
                    <a:lstStyle/>
                    <a:p>
                      <a:r>
                        <a:rPr lang="en-US" dirty="0" smtClean="0"/>
                        <a:t>Recommendation Systems/Matrix Factorization</a:t>
                      </a:r>
                      <a:endParaRPr lang="en-US" dirty="0"/>
                    </a:p>
                  </a:txBody>
                  <a:tcPr marL="99060" marR="99060" anchor="ctr"/>
                </a:tc>
                <a:tc>
                  <a:txBody>
                    <a:bodyPr/>
                    <a:lstStyle/>
                    <a:p>
                      <a:r>
                        <a:rPr lang="en-US" dirty="0" smtClean="0"/>
                        <a:t>Ch.9 of MMDS</a:t>
                      </a:r>
                      <a:endParaRPr lang="en-US" dirty="0"/>
                    </a:p>
                  </a:txBody>
                  <a:tcPr marL="99060" marR="99060" anchor="ctr"/>
                </a:tc>
                <a:extLst>
                  <a:ext uri="{0D108BD9-81ED-4DB2-BD59-A6C34878D82A}">
                    <a16:rowId xmlns:a16="http://schemas.microsoft.com/office/drawing/2014/main" xmlns="" val="10007"/>
                  </a:ext>
                </a:extLst>
              </a:tr>
              <a:tr h="346577">
                <a:tc>
                  <a:txBody>
                    <a:bodyPr/>
                    <a:lstStyle/>
                    <a:p>
                      <a:r>
                        <a:rPr lang="en-US" dirty="0" smtClean="0"/>
                        <a:t>8</a:t>
                      </a:r>
                      <a:endParaRPr lang="en-US" dirty="0"/>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Oct.</a:t>
                      </a:r>
                      <a:r>
                        <a:rPr lang="en-US" baseline="0" dirty="0" smtClean="0">
                          <a:solidFill>
                            <a:srgbClr val="FF0000"/>
                          </a:solidFill>
                        </a:rPr>
                        <a:t> 29</a:t>
                      </a:r>
                      <a:endParaRPr lang="en-US" dirty="0" smtClean="0">
                        <a:solidFill>
                          <a:srgbClr val="FF0000"/>
                        </a:solidFill>
                      </a:endParaRP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Midterm Exam</a:t>
                      </a: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marL="99060" marR="99060" anchor="ctr"/>
                </a:tc>
                <a:extLst>
                  <a:ext uri="{0D108BD9-81ED-4DB2-BD59-A6C34878D82A}">
                    <a16:rowId xmlns:a16="http://schemas.microsoft.com/office/drawing/2014/main" xmlns="" val="10008"/>
                  </a:ext>
                </a:extLst>
              </a:tr>
              <a:tr h="254906">
                <a:tc>
                  <a:txBody>
                    <a:bodyPr/>
                    <a:lstStyle/>
                    <a:p>
                      <a:pPr marL="0" algn="l" defTabSz="914400" rtl="0" eaLnBrk="1" latinLnBrk="0" hangingPunct="1"/>
                      <a:r>
                        <a:rPr lang="en-US" sz="1800" kern="1200" dirty="0" smtClean="0">
                          <a:solidFill>
                            <a:schemeClr val="dk1"/>
                          </a:solidFill>
                          <a:latin typeface="+mn-lt"/>
                          <a:ea typeface="+mn-ea"/>
                          <a:cs typeface="+mn-cs"/>
                        </a:rPr>
                        <a:t>9</a:t>
                      </a:r>
                      <a:endParaRPr lang="en-US" sz="1800" kern="1200" dirty="0">
                        <a:solidFill>
                          <a:schemeClr val="dk1"/>
                        </a:solidFill>
                        <a:latin typeface="+mn-lt"/>
                        <a:ea typeface="+mn-ea"/>
                        <a:cs typeface="+mn-cs"/>
                      </a:endParaRP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rPr>
                        <a:t>Nov. 5</a:t>
                      </a: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rPr>
                        <a:t>Massive Link Analysis</a:t>
                      </a: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rPr>
                        <a:t>Ch.5 of MMDS</a:t>
                      </a:r>
                    </a:p>
                  </a:txBody>
                  <a:tcPr marL="99060" marR="99060" anchor="ctr"/>
                </a:tc>
                <a:extLst>
                  <a:ext uri="{0D108BD9-81ED-4DB2-BD59-A6C34878D82A}">
                    <a16:rowId xmlns:a16="http://schemas.microsoft.com/office/drawing/2014/main" xmlns="" val="10009"/>
                  </a:ext>
                </a:extLst>
              </a:tr>
              <a:tr h="346577">
                <a:tc>
                  <a:txBody>
                    <a:bodyPr/>
                    <a:lstStyle/>
                    <a:p>
                      <a:r>
                        <a:rPr lang="en-US" dirty="0" smtClean="0"/>
                        <a:t>10</a:t>
                      </a:r>
                      <a:endParaRPr lang="en-US" dirty="0"/>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Nov. 13</a:t>
                      </a:r>
                    </a:p>
                  </a:txBody>
                  <a:tcPr marL="99060" marR="99060" anchor="ctr"/>
                </a:tc>
                <a:tc>
                  <a:txBody>
                    <a:bodyPr/>
                    <a:lstStyle/>
                    <a:p>
                      <a:r>
                        <a:rPr lang="en-US" dirty="0" smtClean="0"/>
                        <a:t>Analysis of Massive Graph</a:t>
                      </a:r>
                      <a:endParaRPr lang="en-US" dirty="0"/>
                    </a:p>
                  </a:txBody>
                  <a:tcPr marL="99060" marR="99060" anchor="ctr"/>
                </a:tc>
                <a:tc>
                  <a:txBody>
                    <a:bodyPr/>
                    <a:lstStyle/>
                    <a:p>
                      <a:r>
                        <a:rPr lang="en-US" dirty="0" smtClean="0"/>
                        <a:t>Ch.10 of MMDS</a:t>
                      </a:r>
                      <a:endParaRPr lang="en-US" dirty="0"/>
                    </a:p>
                  </a:txBody>
                  <a:tcPr marL="99060" marR="99060" anchor="ctr"/>
                </a:tc>
                <a:extLst>
                  <a:ext uri="{0D108BD9-81ED-4DB2-BD59-A6C34878D82A}">
                    <a16:rowId xmlns:a16="http://schemas.microsoft.com/office/drawing/2014/main" xmlns="" val="10010"/>
                  </a:ext>
                </a:extLst>
              </a:tr>
              <a:tr h="346577">
                <a:tc>
                  <a:txBody>
                    <a:bodyPr/>
                    <a:lstStyle/>
                    <a:p>
                      <a:pPr marL="0" algn="l" defTabSz="914400" rtl="0" eaLnBrk="1" latinLnBrk="0" hangingPunct="1"/>
                      <a:r>
                        <a:rPr lang="en-US" sz="1800" kern="1200" dirty="0" smtClean="0">
                          <a:solidFill>
                            <a:schemeClr val="dk1"/>
                          </a:solidFill>
                          <a:latin typeface="+mn-lt"/>
                          <a:ea typeface="+mn-ea"/>
                          <a:cs typeface="+mn-cs"/>
                        </a:rPr>
                        <a:t>11</a:t>
                      </a:r>
                      <a:endParaRPr lang="en-US" sz="1800" kern="1200" dirty="0">
                        <a:solidFill>
                          <a:schemeClr val="dk1"/>
                        </a:solidFill>
                        <a:latin typeface="+mn-lt"/>
                        <a:ea typeface="+mn-ea"/>
                        <a:cs typeface="+mn-cs"/>
                      </a:endParaRP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rPr>
                        <a:t>Nov. 20</a:t>
                      </a:r>
                      <a:endParaRPr lang="en-US" sz="1800" kern="1200" dirty="0">
                        <a:solidFill>
                          <a:schemeClr val="dk1"/>
                        </a:solidFill>
                        <a:latin typeface="+mn-lt"/>
                        <a:ea typeface="+mn-ea"/>
                        <a:cs typeface="+mn-cs"/>
                      </a:endParaRPr>
                    </a:p>
                  </a:txBody>
                  <a:tcPr marL="99060" marR="99060" anchor="ctr"/>
                </a:tc>
                <a:tc>
                  <a:txBody>
                    <a:bodyPr/>
                    <a:lstStyle/>
                    <a:p>
                      <a:pPr marL="0" algn="l" defTabSz="914400" rtl="0" eaLnBrk="1" latinLnBrk="0" hangingPunct="1"/>
                      <a:r>
                        <a:rPr lang="en-US" sz="1800" kern="1200" dirty="0" smtClean="0">
                          <a:solidFill>
                            <a:schemeClr val="dk1"/>
                          </a:solidFill>
                          <a:latin typeface="+mn-lt"/>
                          <a:ea typeface="+mn-ea"/>
                          <a:cs typeface="+mn-cs"/>
                        </a:rPr>
                        <a:t>Large Scale SVM</a:t>
                      </a:r>
                      <a:endParaRPr lang="en-US" sz="1800" kern="1200" dirty="0">
                        <a:solidFill>
                          <a:schemeClr val="dk1"/>
                        </a:solidFill>
                        <a:latin typeface="+mn-lt"/>
                        <a:ea typeface="+mn-ea"/>
                        <a:cs typeface="+mn-cs"/>
                      </a:endParaRPr>
                    </a:p>
                  </a:txBody>
                  <a:tcPr marL="99060" marR="99060" anchor="ctr"/>
                </a:tc>
                <a:tc>
                  <a:txBody>
                    <a:bodyPr/>
                    <a:lstStyle/>
                    <a:p>
                      <a:pPr marL="0" algn="l" defTabSz="914400" rtl="0" eaLnBrk="1" latinLnBrk="0" hangingPunct="1"/>
                      <a:r>
                        <a:rPr lang="en-US" sz="1800" kern="1200" dirty="0" smtClean="0">
                          <a:solidFill>
                            <a:schemeClr val="dk1"/>
                          </a:solidFill>
                          <a:latin typeface="+mn-lt"/>
                          <a:ea typeface="+mn-ea"/>
                          <a:cs typeface="+mn-cs"/>
                        </a:rPr>
                        <a:t>Ch. 12 of MMDS / notes</a:t>
                      </a:r>
                      <a:endParaRPr lang="en-US" sz="1800" kern="1200" dirty="0">
                        <a:solidFill>
                          <a:schemeClr val="dk1"/>
                        </a:solidFill>
                        <a:latin typeface="+mn-lt"/>
                        <a:ea typeface="+mn-ea"/>
                        <a:cs typeface="+mn-cs"/>
                      </a:endParaRPr>
                    </a:p>
                  </a:txBody>
                  <a:tcPr marL="99060" marR="99060" anchor="ctr"/>
                </a:tc>
                <a:extLst>
                  <a:ext uri="{0D108BD9-81ED-4DB2-BD59-A6C34878D82A}">
                    <a16:rowId xmlns:a16="http://schemas.microsoft.com/office/drawing/2014/main" xmlns="" val="1226057776"/>
                  </a:ext>
                </a:extLst>
              </a:tr>
              <a:tr h="346577">
                <a:tc>
                  <a:txBody>
                    <a:bodyPr/>
                    <a:lstStyle/>
                    <a:p>
                      <a:pPr marL="0" algn="l" defTabSz="914400" rtl="0" eaLnBrk="1" latinLnBrk="0" hangingPunct="1"/>
                      <a:r>
                        <a:rPr lang="en-US" sz="1800" kern="1200" dirty="0" smtClean="0">
                          <a:solidFill>
                            <a:schemeClr val="dk1"/>
                          </a:solidFill>
                          <a:latin typeface="+mn-lt"/>
                          <a:ea typeface="+mn-ea"/>
                          <a:cs typeface="+mn-cs"/>
                        </a:rPr>
                        <a:t>12</a:t>
                      </a:r>
                      <a:endParaRPr lang="en-US" sz="1800" kern="1200" dirty="0">
                        <a:solidFill>
                          <a:schemeClr val="dk1"/>
                        </a:solidFill>
                        <a:latin typeface="+mn-lt"/>
                        <a:ea typeface="+mn-ea"/>
                        <a:cs typeface="+mn-cs"/>
                      </a:endParaRP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rPr>
                        <a:t>Nov. 27</a:t>
                      </a:r>
                    </a:p>
                  </a:txBody>
                  <a:tcPr marL="99060" marR="99060" anchor="ctr"/>
                </a:tc>
                <a:tc>
                  <a:txBody>
                    <a:bodyPr/>
                    <a:lstStyle/>
                    <a:p>
                      <a:pPr marL="0" algn="l" defTabSz="914400" rtl="0" eaLnBrk="1" latinLnBrk="0" hangingPunct="1"/>
                      <a:r>
                        <a:rPr lang="en-US" sz="1800" kern="1200" dirty="0" smtClean="0">
                          <a:solidFill>
                            <a:schemeClr val="dk1"/>
                          </a:solidFill>
                          <a:latin typeface="+mn-lt"/>
                          <a:ea typeface="+mn-ea"/>
                          <a:cs typeface="+mn-cs"/>
                        </a:rPr>
                        <a:t>Online Learning</a:t>
                      </a:r>
                      <a:endParaRPr lang="en-US" sz="1800" kern="1200" dirty="0">
                        <a:solidFill>
                          <a:schemeClr val="dk1"/>
                        </a:solidFill>
                        <a:latin typeface="+mn-lt"/>
                        <a:ea typeface="+mn-ea"/>
                        <a:cs typeface="+mn-cs"/>
                      </a:endParaRPr>
                    </a:p>
                  </a:txBody>
                  <a:tcPr marL="99060" marR="99060" anchor="ctr"/>
                </a:tc>
                <a:tc>
                  <a:txBody>
                    <a:bodyPr/>
                    <a:lstStyle/>
                    <a:p>
                      <a:pPr marL="0" algn="l" defTabSz="914400" rtl="0" eaLnBrk="1" latinLnBrk="0" hangingPunct="1"/>
                      <a:r>
                        <a:rPr lang="en-US" sz="1800" kern="1200" dirty="0" smtClean="0">
                          <a:solidFill>
                            <a:schemeClr val="dk1"/>
                          </a:solidFill>
                          <a:latin typeface="+mn-lt"/>
                          <a:ea typeface="+mn-ea"/>
                          <a:cs typeface="+mn-cs"/>
                        </a:rPr>
                        <a:t>Ch. 12 of MMDS / notes</a:t>
                      </a:r>
                      <a:endParaRPr lang="en-US" sz="1800" kern="1200" dirty="0">
                        <a:solidFill>
                          <a:schemeClr val="dk1"/>
                        </a:solidFill>
                        <a:latin typeface="+mn-lt"/>
                        <a:ea typeface="+mn-ea"/>
                        <a:cs typeface="+mn-cs"/>
                      </a:endParaRPr>
                    </a:p>
                  </a:txBody>
                  <a:tcPr marL="99060" marR="99060" anchor="ctr"/>
                </a:tc>
                <a:extLst>
                  <a:ext uri="{0D108BD9-81ED-4DB2-BD59-A6C34878D82A}">
                    <a16:rowId xmlns:a16="http://schemas.microsoft.com/office/drawing/2014/main" xmlns="" val="653868308"/>
                  </a:ext>
                </a:extLst>
              </a:tr>
              <a:tr h="346577">
                <a:tc>
                  <a:txBody>
                    <a:bodyPr/>
                    <a:lstStyle/>
                    <a:p>
                      <a:pPr marL="0" algn="l" defTabSz="914400" rtl="0" eaLnBrk="1" latinLnBrk="0" hangingPunct="1"/>
                      <a:r>
                        <a:rPr lang="en-US" sz="1800" kern="1200" dirty="0" smtClean="0">
                          <a:solidFill>
                            <a:schemeClr val="dk1"/>
                          </a:solidFill>
                          <a:latin typeface="+mn-lt"/>
                          <a:ea typeface="+mn-ea"/>
                          <a:cs typeface="+mn-cs"/>
                        </a:rPr>
                        <a:t>13</a:t>
                      </a:r>
                      <a:endParaRPr lang="en-US" sz="1800" kern="1200" dirty="0">
                        <a:solidFill>
                          <a:schemeClr val="dk1"/>
                        </a:solidFill>
                        <a:latin typeface="+mn-lt"/>
                        <a:ea typeface="+mn-ea"/>
                        <a:cs typeface="+mn-cs"/>
                      </a:endParaRP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rPr>
                        <a:t>Dec. 3</a:t>
                      </a:r>
                    </a:p>
                  </a:txBody>
                  <a:tcPr marL="99060" marR="99060" anchor="ctr"/>
                </a:tc>
                <a:tc>
                  <a:txBody>
                    <a:bodyPr/>
                    <a:lstStyle/>
                    <a:p>
                      <a:pPr marL="0" algn="l" defTabSz="914400" rtl="0" eaLnBrk="1" latinLnBrk="0" hangingPunct="1"/>
                      <a:r>
                        <a:rPr lang="en-US" sz="1800" kern="1200" dirty="0" smtClean="0">
                          <a:solidFill>
                            <a:schemeClr val="dk1"/>
                          </a:solidFill>
                          <a:latin typeface="+mn-lt"/>
                          <a:ea typeface="+mn-ea"/>
                          <a:cs typeface="+mn-cs"/>
                        </a:rPr>
                        <a:t>Project Presentation</a:t>
                      </a:r>
                      <a:endParaRPr lang="en-US" sz="1800" kern="1200" dirty="0">
                        <a:solidFill>
                          <a:schemeClr val="dk1"/>
                        </a:solidFill>
                        <a:latin typeface="+mn-lt"/>
                        <a:ea typeface="+mn-ea"/>
                        <a:cs typeface="+mn-cs"/>
                      </a:endParaRPr>
                    </a:p>
                  </a:txBody>
                  <a:tcPr marL="99060" marR="99060" anchor="ctr"/>
                </a:tc>
                <a:tc>
                  <a:txBody>
                    <a:bodyPr/>
                    <a:lstStyle/>
                    <a:p>
                      <a:pPr marL="0" algn="l" defTabSz="914400" rtl="0" eaLnBrk="1" latinLnBrk="0" hangingPunct="1"/>
                      <a:endParaRPr lang="en-US" sz="1800" kern="1200" dirty="0">
                        <a:solidFill>
                          <a:schemeClr val="dk1"/>
                        </a:solidFill>
                        <a:latin typeface="+mn-lt"/>
                        <a:ea typeface="+mn-ea"/>
                        <a:cs typeface="+mn-cs"/>
                      </a:endParaRPr>
                    </a:p>
                  </a:txBody>
                  <a:tcPr marL="99060" marR="99060" anchor="ctr"/>
                </a:tc>
                <a:extLst>
                  <a:ext uri="{0D108BD9-81ED-4DB2-BD59-A6C34878D82A}">
                    <a16:rowId xmlns:a16="http://schemas.microsoft.com/office/drawing/2014/main" xmlns="" val="1193533066"/>
                  </a:ext>
                </a:extLst>
              </a:tr>
            </a:tbl>
          </a:graphicData>
        </a:graphic>
      </p:graphicFrame>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15</a:t>
            </a:fld>
            <a:endParaRPr lang="en-US"/>
          </a:p>
        </p:txBody>
      </p:sp>
    </p:spTree>
    <p:extLst>
      <p:ext uri="{BB962C8B-B14F-4D97-AF65-F5344CB8AC3E}">
        <p14:creationId xmlns:p14="http://schemas.microsoft.com/office/powerpoint/2010/main" val="19728771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Grade Assessment Scheme and Deadlines</a:t>
            </a:r>
            <a:endParaRPr lang="en-US" dirty="0"/>
          </a:p>
        </p:txBody>
      </p:sp>
      <p:sp>
        <p:nvSpPr>
          <p:cNvPr id="3" name="Content Placeholder 2"/>
          <p:cNvSpPr>
            <a:spLocks noGrp="1"/>
          </p:cNvSpPr>
          <p:nvPr>
            <p:ph sz="half" idx="1"/>
          </p:nvPr>
        </p:nvSpPr>
        <p:spPr>
          <a:xfrm>
            <a:off x="501522" y="1510606"/>
            <a:ext cx="8634164" cy="4853135"/>
          </a:xfrm>
        </p:spPr>
        <p:txBody>
          <a:bodyPr>
            <a:normAutofit fontScale="92500" lnSpcReduction="10000"/>
          </a:bodyPr>
          <a:lstStyle/>
          <a:p>
            <a:r>
              <a:rPr lang="en-US" dirty="0"/>
              <a:t>Assignments </a:t>
            </a:r>
            <a:r>
              <a:rPr lang="en-US" dirty="0" smtClean="0"/>
              <a:t>(20</a:t>
            </a:r>
            <a:r>
              <a:rPr lang="en-US" dirty="0"/>
              <a:t>%) </a:t>
            </a:r>
          </a:p>
          <a:p>
            <a:pPr lvl="1"/>
            <a:r>
              <a:rPr lang="en-US" dirty="0" smtClean="0"/>
              <a:t>2 individual assignments</a:t>
            </a:r>
            <a:endParaRPr lang="en-US" dirty="0"/>
          </a:p>
          <a:p>
            <a:pPr lvl="1"/>
            <a:r>
              <a:rPr lang="en-US" dirty="0" smtClean="0"/>
              <a:t>May include some coding in each assignment</a:t>
            </a:r>
          </a:p>
          <a:p>
            <a:pPr lvl="1"/>
            <a:r>
              <a:rPr lang="en-US" dirty="0" smtClean="0"/>
              <a:t>Discussions allowed by no plagiarism</a:t>
            </a:r>
            <a:endParaRPr lang="en-US" dirty="0"/>
          </a:p>
          <a:p>
            <a:r>
              <a:rPr lang="en-US" dirty="0" smtClean="0"/>
              <a:t>Midterm </a:t>
            </a:r>
            <a:r>
              <a:rPr lang="en-US" dirty="0"/>
              <a:t>Examination </a:t>
            </a:r>
            <a:r>
              <a:rPr lang="en-US" dirty="0" smtClean="0"/>
              <a:t>(40</a:t>
            </a:r>
            <a:r>
              <a:rPr lang="en-US" dirty="0"/>
              <a:t>%</a:t>
            </a:r>
            <a:r>
              <a:rPr lang="en-US" dirty="0" smtClean="0"/>
              <a:t>)</a:t>
            </a:r>
          </a:p>
          <a:p>
            <a:pPr lvl="1"/>
            <a:r>
              <a:rPr lang="en-US" dirty="0" smtClean="0">
                <a:solidFill>
                  <a:srgbClr val="0000FF"/>
                </a:solidFill>
              </a:rPr>
              <a:t>Oct. 29, 6:30pm – 9:30 pm (venue to be announced)</a:t>
            </a:r>
          </a:p>
          <a:p>
            <a:pPr lvl="1"/>
            <a:r>
              <a:rPr lang="en-US" dirty="0"/>
              <a:t>Including Topics </a:t>
            </a:r>
            <a:r>
              <a:rPr lang="en-US" dirty="0" smtClean="0"/>
              <a:t>1-7</a:t>
            </a:r>
            <a:endParaRPr lang="en-US" dirty="0" smtClean="0">
              <a:solidFill>
                <a:srgbClr val="0000FF"/>
              </a:solidFill>
            </a:endParaRPr>
          </a:p>
          <a:p>
            <a:pPr lvl="1"/>
            <a:r>
              <a:rPr lang="en-US" dirty="0" smtClean="0">
                <a:solidFill>
                  <a:srgbClr val="0000FF"/>
                </a:solidFill>
              </a:rPr>
              <a:t>Open 1 A4-page note (hand-written, double-sided)</a:t>
            </a:r>
            <a:endParaRPr lang="en-US" dirty="0">
              <a:solidFill>
                <a:srgbClr val="0000FF"/>
              </a:solidFill>
            </a:endParaRPr>
          </a:p>
          <a:p>
            <a:r>
              <a:rPr lang="en-US" dirty="0" smtClean="0"/>
              <a:t>Class Project (40</a:t>
            </a:r>
            <a:r>
              <a:rPr lang="en-US" dirty="0"/>
              <a:t>%)</a:t>
            </a:r>
          </a:p>
          <a:p>
            <a:pPr lvl="1"/>
            <a:r>
              <a:rPr lang="en-US" dirty="0" smtClean="0"/>
              <a:t>Proposal</a:t>
            </a:r>
          </a:p>
          <a:p>
            <a:pPr lvl="1"/>
            <a:r>
              <a:rPr lang="en-US" dirty="0" smtClean="0"/>
              <a:t>Presentation</a:t>
            </a:r>
            <a:endParaRPr lang="en-US" dirty="0"/>
          </a:p>
          <a:p>
            <a:pPr lvl="1"/>
            <a:r>
              <a:rPr lang="en-US" dirty="0" smtClean="0"/>
              <a:t>Report</a:t>
            </a:r>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16</a:t>
            </a:fld>
            <a:endParaRPr lang="en-US" dirty="0"/>
          </a:p>
        </p:txBody>
      </p:sp>
    </p:spTree>
    <p:extLst>
      <p:ext uri="{BB962C8B-B14F-4D97-AF65-F5344CB8AC3E}">
        <p14:creationId xmlns:p14="http://schemas.microsoft.com/office/powerpoint/2010/main" val="58836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Project</a:t>
            </a:r>
            <a:endParaRPr lang="en-US" dirty="0"/>
          </a:p>
        </p:txBody>
      </p:sp>
      <p:sp>
        <p:nvSpPr>
          <p:cNvPr id="3" name="Content Placeholder 2"/>
          <p:cNvSpPr>
            <a:spLocks noGrp="1"/>
          </p:cNvSpPr>
          <p:nvPr>
            <p:ph idx="1"/>
          </p:nvPr>
        </p:nvSpPr>
        <p:spPr/>
        <p:txBody>
          <a:bodyPr>
            <a:normAutofit/>
          </a:bodyPr>
          <a:lstStyle/>
          <a:p>
            <a:r>
              <a:rPr lang="en-US" dirty="0"/>
              <a:t>Project is for everyone</a:t>
            </a:r>
          </a:p>
          <a:p>
            <a:r>
              <a:rPr lang="en-US" dirty="0" smtClean="0"/>
              <a:t>4-5 persons </a:t>
            </a:r>
            <a:r>
              <a:rPr lang="en-US" dirty="0"/>
              <a:t>per project </a:t>
            </a:r>
            <a:r>
              <a:rPr lang="en-US" dirty="0" smtClean="0"/>
              <a:t>group (TBD)</a:t>
            </a:r>
            <a:endParaRPr lang="en-US" dirty="0"/>
          </a:p>
          <a:p>
            <a:r>
              <a:rPr lang="en-US" dirty="0" smtClean="0"/>
              <a:t>Each group is to design and implement a big data-related project of choice</a:t>
            </a:r>
          </a:p>
          <a:p>
            <a:r>
              <a:rPr lang="en-US" dirty="0" smtClean="0"/>
              <a:t>Detailed schedule will be announced later</a:t>
            </a:r>
            <a:endParaRPr 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17</a:t>
            </a:fld>
            <a:endParaRPr lang="en-US"/>
          </a:p>
        </p:txBody>
      </p:sp>
    </p:spTree>
    <p:extLst>
      <p:ext uri="{BB962C8B-B14F-4D97-AF65-F5344CB8AC3E}">
        <p14:creationId xmlns:p14="http://schemas.microsoft.com/office/powerpoint/2010/main" val="30010633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950" y="533401"/>
            <a:ext cx="8420100" cy="761999"/>
          </a:xfrm>
        </p:spPr>
        <p:txBody>
          <a:bodyPr>
            <a:noAutofit/>
          </a:bodyPr>
          <a:lstStyle/>
          <a:p>
            <a:r>
              <a:rPr lang="en-US" sz="4800" b="1" dirty="0" smtClean="0"/>
              <a:t>Academic Honesty</a:t>
            </a:r>
            <a:endParaRPr lang="en-US" sz="4800" b="1" dirty="0"/>
          </a:p>
        </p:txBody>
      </p:sp>
      <p:sp>
        <p:nvSpPr>
          <p:cNvPr id="3" name="Subtitle 2"/>
          <p:cNvSpPr>
            <a:spLocks noGrp="1"/>
          </p:cNvSpPr>
          <p:nvPr>
            <p:ph type="subTitle" idx="1"/>
          </p:nvPr>
        </p:nvSpPr>
        <p:spPr>
          <a:xfrm>
            <a:off x="742950" y="1752600"/>
            <a:ext cx="8337550" cy="4495800"/>
          </a:xfrm>
        </p:spPr>
        <p:txBody>
          <a:bodyPr>
            <a:normAutofit fontScale="25000" lnSpcReduction="20000"/>
          </a:bodyPr>
          <a:lstStyle/>
          <a:p>
            <a:pPr algn="l"/>
            <a:r>
              <a:rPr lang="en-US" sz="12800" dirty="0" smtClean="0">
                <a:solidFill>
                  <a:srgbClr val="FF0000"/>
                </a:solidFill>
              </a:rPr>
              <a:t>Zero Tolerance</a:t>
            </a:r>
          </a:p>
          <a:p>
            <a:pPr algn="l"/>
            <a:r>
              <a:rPr lang="en-US" sz="9600" dirty="0" smtClean="0">
                <a:solidFill>
                  <a:schemeClr val="tx1"/>
                </a:solidFill>
              </a:rPr>
              <a:t>Plagiarism, cheating, misconduct in test/exam will be reported to the Faculty Disciplinary Committee for handling.</a:t>
            </a:r>
          </a:p>
          <a:p>
            <a:pPr algn="l"/>
            <a:endParaRPr lang="en-US" sz="12800" dirty="0" smtClean="0">
              <a:solidFill>
                <a:srgbClr val="FF0000"/>
              </a:solidFill>
            </a:endParaRPr>
          </a:p>
          <a:p>
            <a:pPr algn="l"/>
            <a:r>
              <a:rPr lang="en-US" sz="12800" dirty="0" smtClean="0">
                <a:solidFill>
                  <a:srgbClr val="FF0000"/>
                </a:solidFill>
              </a:rPr>
              <a:t>Penalty</a:t>
            </a:r>
          </a:p>
          <a:p>
            <a:pPr algn="l"/>
            <a:r>
              <a:rPr lang="en-US" sz="9600" dirty="0" smtClean="0">
                <a:solidFill>
                  <a:schemeClr val="tx1"/>
                </a:solidFill>
              </a:rPr>
              <a:t>Zero marks for the concerned assignments/test/exam/whole course, reviewable demerits, non-reviewable demerits, suspension of study, dismissal from University.</a:t>
            </a:r>
          </a:p>
          <a:p>
            <a:pPr algn="l"/>
            <a:endParaRPr lang="en-US" sz="12800" dirty="0" smtClean="0">
              <a:solidFill>
                <a:schemeClr val="tx1"/>
              </a:solidFill>
            </a:endParaRPr>
          </a:p>
          <a:p>
            <a:pPr algn="l"/>
            <a:r>
              <a:rPr lang="en-US" sz="12800" dirty="0" smtClean="0">
                <a:solidFill>
                  <a:srgbClr val="FF0000"/>
                </a:solidFill>
              </a:rPr>
              <a:t>University Guidelines to Academic Honesty</a:t>
            </a:r>
          </a:p>
          <a:p>
            <a:pPr algn="l"/>
            <a:r>
              <a:rPr lang="en-US" sz="9600" i="1" dirty="0" smtClean="0">
                <a:solidFill>
                  <a:schemeClr val="tx1"/>
                </a:solidFill>
                <a:hlinkClick r:id="rId2"/>
              </a:rPr>
              <a:t>http://www.cuhk.edu.hk/policy/academichonesty/</a:t>
            </a:r>
            <a:endParaRPr lang="en-US" sz="9600" i="1" dirty="0" smtClean="0">
              <a:solidFill>
                <a:schemeClr val="tx1"/>
              </a:solidFill>
            </a:endParaRPr>
          </a:p>
          <a:p>
            <a:pPr algn="l"/>
            <a:endParaRPr lang="en-US" sz="9600" dirty="0" smtClean="0">
              <a:solidFill>
                <a:schemeClr val="tx1"/>
              </a:solidFill>
            </a:endParaRPr>
          </a:p>
          <a:p>
            <a:pPr algn="l"/>
            <a:endParaRPr lang="en-US" dirty="0"/>
          </a:p>
        </p:txBody>
      </p:sp>
    </p:spTree>
    <p:extLst>
      <p:ext uri="{BB962C8B-B14F-4D97-AF65-F5344CB8AC3E}">
        <p14:creationId xmlns:p14="http://schemas.microsoft.com/office/powerpoint/2010/main" val="41355310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Structure</a:t>
            </a:r>
            <a:endParaRPr lang="zh-CN" alt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19</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985417944"/>
              </p:ext>
            </p:extLst>
          </p:nvPr>
        </p:nvGraphicFramePr>
        <p:xfrm>
          <a:off x="424789" y="1124744"/>
          <a:ext cx="9108017" cy="5544616"/>
        </p:xfrm>
        <a:graphic>
          <a:graphicData uri="http://schemas.openxmlformats.org/presentationml/2006/ole">
            <mc:AlternateContent xmlns:mc="http://schemas.openxmlformats.org/markup-compatibility/2006">
              <mc:Choice xmlns:v="urn:schemas-microsoft-com:vml" Requires="v">
                <p:oleObj spid="_x0000_s3170" name="Visio" r:id="rId3" imgW="11305334" imgH="7267102" progId="Visio.Drawing.11">
                  <p:embed/>
                </p:oleObj>
              </mc:Choice>
              <mc:Fallback>
                <p:oleObj name="Visio" r:id="rId3" imgW="11305334" imgH="7267102" progId="Visio.Drawing.11">
                  <p:embed/>
                  <p:pic>
                    <p:nvPicPr>
                      <p:cNvPr id="0" name=""/>
                      <p:cNvPicPr>
                        <a:picLocks noChangeAspect="1" noChangeArrowheads="1"/>
                      </p:cNvPicPr>
                      <p:nvPr/>
                    </p:nvPicPr>
                    <p:blipFill>
                      <a:blip r:embed="rId4"/>
                      <a:srcRect/>
                      <a:stretch>
                        <a:fillRect/>
                      </a:stretch>
                    </p:blipFill>
                    <p:spPr bwMode="auto">
                      <a:xfrm>
                        <a:off x="424789" y="1124744"/>
                        <a:ext cx="9108017" cy="554461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75711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apple inc.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0032" y="4982548"/>
            <a:ext cx="1987962" cy="172819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smtClean="0"/>
              <a:t>Motivation</a:t>
            </a:r>
            <a:endParaRPr lang="en-US" dirty="0"/>
          </a:p>
        </p:txBody>
      </p:sp>
      <p:sp>
        <p:nvSpPr>
          <p:cNvPr id="3" name="内容占位符 2"/>
          <p:cNvSpPr>
            <a:spLocks noGrp="1"/>
          </p:cNvSpPr>
          <p:nvPr>
            <p:ph idx="1"/>
          </p:nvPr>
        </p:nvSpPr>
        <p:spPr/>
        <p:txBody>
          <a:bodyPr/>
          <a:lstStyle/>
          <a:p>
            <a:r>
              <a:rPr lang="en-US" dirty="0"/>
              <a:t>What do these companies claim in common?</a:t>
            </a:r>
          </a:p>
        </p:txBody>
      </p:sp>
      <p:sp>
        <p:nvSpPr>
          <p:cNvPr id="4" name="灯片编号占位符 3"/>
          <p:cNvSpPr>
            <a:spLocks noGrp="1"/>
          </p:cNvSpPr>
          <p:nvPr>
            <p:ph type="sldNum" sz="quarter" idx="12"/>
          </p:nvPr>
        </p:nvSpPr>
        <p:spPr/>
        <p:txBody>
          <a:bodyPr/>
          <a:lstStyle/>
          <a:p>
            <a:pPr>
              <a:defRPr/>
            </a:pPr>
            <a:fld id="{DB3EC566-48E6-4552-87D6-CB322A8F1925}" type="slidenum">
              <a:rPr lang="en-US" smtClean="0"/>
              <a:pPr>
                <a:defRPr/>
              </a:pPr>
              <a:t>2</a:t>
            </a:fld>
            <a:endParaRPr 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8792" y="2636992"/>
            <a:ext cx="1872001" cy="72000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1232" y="2521890"/>
            <a:ext cx="1883414" cy="1159024"/>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552" y="3507088"/>
            <a:ext cx="1747133" cy="1262988"/>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41232" y="3507088"/>
            <a:ext cx="2184000" cy="1260000"/>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50176" y="1897129"/>
            <a:ext cx="2231757" cy="1249522"/>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98118" y="3612274"/>
            <a:ext cx="3245422" cy="1157802"/>
          </a:xfrm>
          <a:prstGeom prst="rect">
            <a:avLst/>
          </a:prstGeom>
        </p:spPr>
      </p:pic>
      <p:pic>
        <p:nvPicPr>
          <p:cNvPr id="16"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8881" y="2636992"/>
            <a:ext cx="1872001" cy="720000"/>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56856" y="5178568"/>
            <a:ext cx="1787954" cy="1213384"/>
          </a:xfrm>
          <a:prstGeom prst="rect">
            <a:avLst/>
          </a:prstGeom>
        </p:spPr>
      </p:pic>
      <p:pic>
        <p:nvPicPr>
          <p:cNvPr id="4098" name="Picture 2" descr="http://contextchina.com/wp-content/uploads/2013/05/wechaticon-300x285.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33320" y="4767088"/>
            <a:ext cx="1710383" cy="1624864"/>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79130" y="5066000"/>
            <a:ext cx="2073670" cy="1325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541945" y="2845368"/>
            <a:ext cx="4557769" cy="13234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8000" b="1" dirty="0" smtClean="0">
                <a:ln/>
                <a:solidFill>
                  <a:schemeClr val="accent3"/>
                </a:solidFill>
              </a:rPr>
              <a:t>Big Data!</a:t>
            </a:r>
            <a:endParaRPr lang="en-US" sz="8000" b="1" dirty="0">
              <a:ln/>
              <a:solidFill>
                <a:schemeClr val="accent3"/>
              </a:solidFill>
            </a:endParaRPr>
          </a:p>
        </p:txBody>
      </p:sp>
    </p:spTree>
    <p:extLst>
      <p:ext uri="{BB962C8B-B14F-4D97-AF65-F5344CB8AC3E}">
        <p14:creationId xmlns:p14="http://schemas.microsoft.com/office/powerpoint/2010/main" val="137165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MapReduce</a:t>
            </a:r>
            <a:r>
              <a:rPr lang="en-US" altLang="zh-CN" dirty="0" smtClean="0"/>
              <a:t> (Ch. 2)</a:t>
            </a:r>
            <a:endParaRPr lang="zh-CN" alt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20</a:t>
            </a:fld>
            <a:endParaRPr lang="en-US"/>
          </a:p>
        </p:txBody>
      </p:sp>
      <p:sp>
        <p:nvSpPr>
          <p:cNvPr id="5" name="Rectangle 3"/>
          <p:cNvSpPr txBox="1">
            <a:spLocks noChangeArrowheads="1"/>
          </p:cNvSpPr>
          <p:nvPr/>
        </p:nvSpPr>
        <p:spPr>
          <a:xfrm>
            <a:off x="493581" y="1567782"/>
            <a:ext cx="4373430" cy="4497387"/>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endParaRPr lang="zh-CN" altLang="en-US" dirty="0" smtClean="0">
              <a:ea typeface="宋体" pitchFamily="2" charset="-122"/>
            </a:endParaRPr>
          </a:p>
          <a:p>
            <a:pPr>
              <a:lnSpc>
                <a:spcPct val="90000"/>
              </a:lnSpc>
            </a:pPr>
            <a:endParaRPr lang="zh-CN" altLang="en-US" dirty="0" smtClean="0">
              <a:ea typeface="宋体" pitchFamily="2" charset="-122"/>
            </a:endParaRPr>
          </a:p>
          <a:p>
            <a:pPr>
              <a:lnSpc>
                <a:spcPct val="90000"/>
              </a:lnSpc>
            </a:pPr>
            <a:endParaRPr lang="zh-CN" altLang="en-US" dirty="0" smtClean="0">
              <a:ea typeface="宋体" pitchFamily="2" charset="-122"/>
            </a:endParaRPr>
          </a:p>
          <a:p>
            <a:pPr>
              <a:lnSpc>
                <a:spcPct val="90000"/>
              </a:lnSpc>
            </a:pPr>
            <a:endParaRPr lang="zh-CN" altLang="en-US" dirty="0" smtClean="0">
              <a:ea typeface="宋体" pitchFamily="2" charset="-122"/>
            </a:endParaRPr>
          </a:p>
          <a:p>
            <a:pPr>
              <a:lnSpc>
                <a:spcPct val="90000"/>
              </a:lnSpc>
              <a:buFont typeface="Wingdings" pitchFamily="2" charset="2"/>
              <a:buNone/>
            </a:pPr>
            <a:endParaRPr lang="zh-CN" altLang="en-US" dirty="0" smtClean="0">
              <a:ea typeface="宋体" pitchFamily="2" charset="-122"/>
            </a:endParaRPr>
          </a:p>
          <a:p>
            <a:pPr>
              <a:lnSpc>
                <a:spcPct val="90000"/>
              </a:lnSpc>
            </a:pPr>
            <a:r>
              <a:rPr lang="en-US" altLang="zh-CN" dirty="0" smtClean="0">
                <a:ea typeface="宋体" pitchFamily="2" charset="-122"/>
              </a:rPr>
              <a:t>Map:</a:t>
            </a:r>
          </a:p>
          <a:p>
            <a:pPr lvl="1">
              <a:lnSpc>
                <a:spcPct val="90000"/>
              </a:lnSpc>
            </a:pPr>
            <a:r>
              <a:rPr lang="en-US" altLang="zh-CN" dirty="0" smtClean="0">
                <a:ea typeface="宋体" pitchFamily="2" charset="-122"/>
              </a:rPr>
              <a:t>Accepts </a:t>
            </a:r>
            <a:r>
              <a:rPr lang="en-US" altLang="zh-CN" i="1" dirty="0" smtClean="0">
                <a:ea typeface="宋体" pitchFamily="2" charset="-122"/>
              </a:rPr>
              <a:t>input</a:t>
            </a:r>
            <a:r>
              <a:rPr lang="en-US" altLang="zh-CN" dirty="0" smtClean="0">
                <a:ea typeface="宋体" pitchFamily="2" charset="-122"/>
              </a:rPr>
              <a:t> key/value pair</a:t>
            </a:r>
          </a:p>
          <a:p>
            <a:pPr lvl="1">
              <a:lnSpc>
                <a:spcPct val="90000"/>
              </a:lnSpc>
            </a:pPr>
            <a:r>
              <a:rPr lang="en-US" altLang="zh-CN" dirty="0" smtClean="0">
                <a:ea typeface="宋体" pitchFamily="2" charset="-122"/>
              </a:rPr>
              <a:t>Emits </a:t>
            </a:r>
            <a:r>
              <a:rPr lang="en-US" altLang="zh-CN" i="1" dirty="0" smtClean="0">
                <a:ea typeface="宋体" pitchFamily="2" charset="-122"/>
              </a:rPr>
              <a:t>intermediate</a:t>
            </a:r>
            <a:r>
              <a:rPr lang="en-US" altLang="zh-CN" dirty="0" smtClean="0">
                <a:ea typeface="宋体" pitchFamily="2" charset="-122"/>
              </a:rPr>
              <a:t> key/value pair</a:t>
            </a:r>
          </a:p>
          <a:p>
            <a:pPr>
              <a:lnSpc>
                <a:spcPct val="90000"/>
              </a:lnSpc>
              <a:buFont typeface="Wingdings" pitchFamily="2" charset="2"/>
              <a:buNone/>
            </a:pPr>
            <a:endParaRPr lang="zh-CN" altLang="en-US" dirty="0">
              <a:ea typeface="宋体" pitchFamily="2" charset="-122"/>
            </a:endParaRPr>
          </a:p>
        </p:txBody>
      </p:sp>
      <p:sp>
        <p:nvSpPr>
          <p:cNvPr id="7" name="Rectangle 5"/>
          <p:cNvSpPr>
            <a:spLocks noChangeArrowheads="1"/>
          </p:cNvSpPr>
          <p:nvPr/>
        </p:nvSpPr>
        <p:spPr bwMode="auto">
          <a:xfrm>
            <a:off x="412750" y="1569368"/>
            <a:ext cx="1238250" cy="1905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
          <p:cNvSpPr>
            <a:spLocks noChangeArrowheads="1"/>
          </p:cNvSpPr>
          <p:nvPr/>
        </p:nvSpPr>
        <p:spPr bwMode="auto">
          <a:xfrm>
            <a:off x="2393950" y="1569368"/>
            <a:ext cx="1238250" cy="3048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7"/>
          <p:cNvSpPr>
            <a:spLocks noChangeArrowheads="1"/>
          </p:cNvSpPr>
          <p:nvPr/>
        </p:nvSpPr>
        <p:spPr bwMode="auto">
          <a:xfrm>
            <a:off x="2393950" y="1950368"/>
            <a:ext cx="1238250" cy="3048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8"/>
          <p:cNvSpPr>
            <a:spLocks noChangeArrowheads="1"/>
          </p:cNvSpPr>
          <p:nvPr/>
        </p:nvSpPr>
        <p:spPr bwMode="auto">
          <a:xfrm>
            <a:off x="2393950" y="2331368"/>
            <a:ext cx="1238250" cy="3048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9"/>
          <p:cNvSpPr>
            <a:spLocks noChangeArrowheads="1"/>
          </p:cNvSpPr>
          <p:nvPr/>
        </p:nvSpPr>
        <p:spPr bwMode="auto">
          <a:xfrm>
            <a:off x="2393950" y="3169568"/>
            <a:ext cx="1238250" cy="3048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0"/>
          <p:cNvSpPr>
            <a:spLocks noChangeShapeType="1"/>
          </p:cNvSpPr>
          <p:nvPr/>
        </p:nvSpPr>
        <p:spPr bwMode="auto">
          <a:xfrm>
            <a:off x="3007917" y="2788568"/>
            <a:ext cx="1719" cy="228600"/>
          </a:xfrm>
          <a:prstGeom prst="line">
            <a:avLst/>
          </a:prstGeom>
          <a:noFill/>
          <a:ln w="762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Rectangle 11"/>
          <p:cNvSpPr>
            <a:spLocks noChangeArrowheads="1"/>
          </p:cNvSpPr>
          <p:nvPr/>
        </p:nvSpPr>
        <p:spPr bwMode="auto">
          <a:xfrm>
            <a:off x="5530850" y="1569368"/>
            <a:ext cx="1238250" cy="3048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12"/>
          <p:cNvSpPr>
            <a:spLocks noChangeArrowheads="1"/>
          </p:cNvSpPr>
          <p:nvPr/>
        </p:nvSpPr>
        <p:spPr bwMode="auto">
          <a:xfrm>
            <a:off x="5530850" y="1950368"/>
            <a:ext cx="1238250" cy="3048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3"/>
          <p:cNvSpPr>
            <a:spLocks noChangeArrowheads="1"/>
          </p:cNvSpPr>
          <p:nvPr/>
        </p:nvSpPr>
        <p:spPr bwMode="auto">
          <a:xfrm>
            <a:off x="5530850" y="2331368"/>
            <a:ext cx="1238250" cy="3048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14"/>
          <p:cNvSpPr>
            <a:spLocks noChangeArrowheads="1"/>
          </p:cNvSpPr>
          <p:nvPr/>
        </p:nvSpPr>
        <p:spPr bwMode="auto">
          <a:xfrm>
            <a:off x="5530850" y="3169568"/>
            <a:ext cx="1238250" cy="3048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a:off x="6144817" y="2788568"/>
            <a:ext cx="1719" cy="228600"/>
          </a:xfrm>
          <a:prstGeom prst="line">
            <a:avLst/>
          </a:prstGeom>
          <a:noFill/>
          <a:ln w="762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6"/>
          <p:cNvSpPr>
            <a:spLocks noChangeShapeType="1"/>
          </p:cNvSpPr>
          <p:nvPr/>
        </p:nvSpPr>
        <p:spPr bwMode="auto">
          <a:xfrm>
            <a:off x="1785144" y="2407568"/>
            <a:ext cx="495300" cy="15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7"/>
          <p:cNvSpPr>
            <a:spLocks noChangeShapeType="1"/>
          </p:cNvSpPr>
          <p:nvPr/>
        </p:nvSpPr>
        <p:spPr bwMode="auto">
          <a:xfrm>
            <a:off x="3714750" y="1721768"/>
            <a:ext cx="495300" cy="15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8"/>
          <p:cNvSpPr>
            <a:spLocks noChangeShapeType="1"/>
          </p:cNvSpPr>
          <p:nvPr/>
        </p:nvSpPr>
        <p:spPr bwMode="auto">
          <a:xfrm>
            <a:off x="3714750" y="2102768"/>
            <a:ext cx="495300" cy="15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9"/>
          <p:cNvSpPr>
            <a:spLocks noChangeShapeType="1"/>
          </p:cNvSpPr>
          <p:nvPr/>
        </p:nvSpPr>
        <p:spPr bwMode="auto">
          <a:xfrm>
            <a:off x="3714750" y="2483768"/>
            <a:ext cx="495300" cy="15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0"/>
          <p:cNvSpPr>
            <a:spLocks noChangeShapeType="1"/>
          </p:cNvSpPr>
          <p:nvPr/>
        </p:nvSpPr>
        <p:spPr bwMode="auto">
          <a:xfrm>
            <a:off x="3714750" y="3321968"/>
            <a:ext cx="495300" cy="15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1"/>
          <p:cNvSpPr>
            <a:spLocks noChangeShapeType="1"/>
          </p:cNvSpPr>
          <p:nvPr/>
        </p:nvSpPr>
        <p:spPr bwMode="auto">
          <a:xfrm>
            <a:off x="4953000" y="1717007"/>
            <a:ext cx="495300" cy="158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p:cNvSpPr>
            <a:spLocks noChangeShapeType="1"/>
          </p:cNvSpPr>
          <p:nvPr/>
        </p:nvSpPr>
        <p:spPr bwMode="auto">
          <a:xfrm>
            <a:off x="4953000" y="2098007"/>
            <a:ext cx="495300" cy="158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3"/>
          <p:cNvSpPr>
            <a:spLocks noChangeShapeType="1"/>
          </p:cNvSpPr>
          <p:nvPr/>
        </p:nvSpPr>
        <p:spPr bwMode="auto">
          <a:xfrm>
            <a:off x="4953000" y="2479007"/>
            <a:ext cx="495300" cy="158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4"/>
          <p:cNvSpPr>
            <a:spLocks noChangeShapeType="1"/>
          </p:cNvSpPr>
          <p:nvPr/>
        </p:nvSpPr>
        <p:spPr bwMode="auto">
          <a:xfrm>
            <a:off x="4953000" y="3317207"/>
            <a:ext cx="495300" cy="158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25"/>
          <p:cNvSpPr>
            <a:spLocks noChangeShapeType="1"/>
          </p:cNvSpPr>
          <p:nvPr/>
        </p:nvSpPr>
        <p:spPr bwMode="auto">
          <a:xfrm>
            <a:off x="6851650" y="2436143"/>
            <a:ext cx="330200" cy="15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26"/>
          <p:cNvSpPr>
            <a:spLocks noChangeShapeType="1"/>
          </p:cNvSpPr>
          <p:nvPr/>
        </p:nvSpPr>
        <p:spPr bwMode="auto">
          <a:xfrm>
            <a:off x="7873206" y="2436143"/>
            <a:ext cx="330200" cy="15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Rectangle 27"/>
          <p:cNvSpPr>
            <a:spLocks noChangeArrowheads="1"/>
          </p:cNvSpPr>
          <p:nvPr/>
        </p:nvSpPr>
        <p:spPr bwMode="auto">
          <a:xfrm>
            <a:off x="8255000" y="1569368"/>
            <a:ext cx="1238250" cy="1905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Rectangle 28"/>
          <p:cNvSpPr>
            <a:spLocks noChangeArrowheads="1"/>
          </p:cNvSpPr>
          <p:nvPr/>
        </p:nvSpPr>
        <p:spPr bwMode="auto">
          <a:xfrm>
            <a:off x="2146300" y="1340768"/>
            <a:ext cx="5861050" cy="2438400"/>
          </a:xfrm>
          <a:prstGeom prst="rect">
            <a:avLst/>
          </a:prstGeom>
          <a:solidFill>
            <a:schemeClr val="accent1">
              <a:alpha val="67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Rectangle 29"/>
          <p:cNvSpPr>
            <a:spLocks noChangeArrowheads="1"/>
          </p:cNvSpPr>
          <p:nvPr/>
        </p:nvSpPr>
        <p:spPr bwMode="auto">
          <a:xfrm>
            <a:off x="4241006" y="1569368"/>
            <a:ext cx="660400" cy="1905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Rectangle 30"/>
          <p:cNvSpPr>
            <a:spLocks noChangeArrowheads="1"/>
          </p:cNvSpPr>
          <p:nvPr/>
        </p:nvSpPr>
        <p:spPr bwMode="auto">
          <a:xfrm>
            <a:off x="7181850" y="1569368"/>
            <a:ext cx="660400" cy="1905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31"/>
          <p:cNvSpPr txBox="1">
            <a:spLocks noChangeArrowheads="1"/>
          </p:cNvSpPr>
          <p:nvPr/>
        </p:nvSpPr>
        <p:spPr bwMode="auto">
          <a:xfrm>
            <a:off x="607087" y="1997994"/>
            <a:ext cx="84097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a:solidFill>
                  <a:srgbClr val="000000"/>
                </a:solidFill>
                <a:ea typeface="宋体" pitchFamily="2" charset="-122"/>
              </a:rPr>
              <a:t>Very </a:t>
            </a:r>
          </a:p>
          <a:p>
            <a:pPr algn="ctr"/>
            <a:r>
              <a:rPr lang="en-US" altLang="zh-CN" sz="2000">
                <a:solidFill>
                  <a:srgbClr val="000000"/>
                </a:solidFill>
                <a:ea typeface="宋体" pitchFamily="2" charset="-122"/>
              </a:rPr>
              <a:t>big</a:t>
            </a:r>
          </a:p>
          <a:p>
            <a:pPr algn="ctr"/>
            <a:r>
              <a:rPr lang="en-US" altLang="zh-CN" sz="2000">
                <a:solidFill>
                  <a:srgbClr val="000000"/>
                </a:solidFill>
                <a:ea typeface="宋体" pitchFamily="2" charset="-122"/>
              </a:rPr>
              <a:t>data</a:t>
            </a:r>
          </a:p>
        </p:txBody>
      </p:sp>
      <p:sp>
        <p:nvSpPr>
          <p:cNvPr id="34" name="Text Box 32"/>
          <p:cNvSpPr txBox="1">
            <a:spLocks noChangeArrowheads="1"/>
          </p:cNvSpPr>
          <p:nvPr/>
        </p:nvSpPr>
        <p:spPr bwMode="auto">
          <a:xfrm>
            <a:off x="8351309" y="2239294"/>
            <a:ext cx="980281"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a:solidFill>
                  <a:srgbClr val="000000"/>
                </a:solidFill>
                <a:ea typeface="宋体" pitchFamily="2" charset="-122"/>
              </a:rPr>
              <a:t>Result</a:t>
            </a:r>
          </a:p>
        </p:txBody>
      </p:sp>
      <p:sp>
        <p:nvSpPr>
          <p:cNvPr id="35" name="Text Box 33"/>
          <p:cNvSpPr txBox="1">
            <a:spLocks noChangeArrowheads="1"/>
          </p:cNvSpPr>
          <p:nvPr/>
        </p:nvSpPr>
        <p:spPr bwMode="auto">
          <a:xfrm>
            <a:off x="4345049" y="1950369"/>
            <a:ext cx="40588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a:solidFill>
                  <a:srgbClr val="000000"/>
                </a:solidFill>
                <a:ea typeface="宋体" pitchFamily="2" charset="-122"/>
              </a:rPr>
              <a:t>M</a:t>
            </a:r>
          </a:p>
          <a:p>
            <a:pPr algn="ctr"/>
            <a:r>
              <a:rPr lang="en-US" altLang="zh-CN" sz="2000">
                <a:solidFill>
                  <a:srgbClr val="000000"/>
                </a:solidFill>
                <a:ea typeface="宋体" pitchFamily="2" charset="-122"/>
              </a:rPr>
              <a:t>A</a:t>
            </a:r>
          </a:p>
          <a:p>
            <a:pPr algn="ctr"/>
            <a:r>
              <a:rPr lang="en-US" altLang="zh-CN" sz="2000">
                <a:solidFill>
                  <a:srgbClr val="000000"/>
                </a:solidFill>
                <a:ea typeface="宋体" pitchFamily="2" charset="-122"/>
              </a:rPr>
              <a:t>P</a:t>
            </a:r>
          </a:p>
        </p:txBody>
      </p:sp>
      <p:sp>
        <p:nvSpPr>
          <p:cNvPr id="36" name="Text Box 34"/>
          <p:cNvSpPr txBox="1">
            <a:spLocks noChangeArrowheads="1"/>
          </p:cNvSpPr>
          <p:nvPr/>
        </p:nvSpPr>
        <p:spPr bwMode="auto">
          <a:xfrm>
            <a:off x="7314939" y="1553494"/>
            <a:ext cx="37702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dirty="0">
                <a:solidFill>
                  <a:srgbClr val="000000"/>
                </a:solidFill>
                <a:ea typeface="宋体" pitchFamily="2" charset="-122"/>
              </a:rPr>
              <a:t>R</a:t>
            </a:r>
          </a:p>
          <a:p>
            <a:pPr algn="ctr"/>
            <a:r>
              <a:rPr lang="en-US" altLang="zh-CN" sz="2000" dirty="0">
                <a:solidFill>
                  <a:srgbClr val="000000"/>
                </a:solidFill>
                <a:ea typeface="宋体" pitchFamily="2" charset="-122"/>
              </a:rPr>
              <a:t>E</a:t>
            </a:r>
          </a:p>
          <a:p>
            <a:pPr algn="ctr"/>
            <a:r>
              <a:rPr lang="en-US" altLang="zh-CN" sz="2000" dirty="0">
                <a:solidFill>
                  <a:srgbClr val="000000"/>
                </a:solidFill>
                <a:ea typeface="宋体" pitchFamily="2" charset="-122"/>
              </a:rPr>
              <a:t>D</a:t>
            </a:r>
          </a:p>
          <a:p>
            <a:pPr algn="ctr"/>
            <a:r>
              <a:rPr lang="en-US" altLang="zh-CN" sz="2000" dirty="0">
                <a:solidFill>
                  <a:srgbClr val="000000"/>
                </a:solidFill>
                <a:ea typeface="宋体" pitchFamily="2" charset="-122"/>
              </a:rPr>
              <a:t>U</a:t>
            </a:r>
          </a:p>
          <a:p>
            <a:pPr algn="ctr"/>
            <a:r>
              <a:rPr lang="en-US" altLang="zh-CN" sz="2000" dirty="0">
                <a:solidFill>
                  <a:srgbClr val="000000"/>
                </a:solidFill>
                <a:ea typeface="宋体" pitchFamily="2" charset="-122"/>
              </a:rPr>
              <a:t>C</a:t>
            </a:r>
          </a:p>
          <a:p>
            <a:pPr algn="ctr"/>
            <a:r>
              <a:rPr lang="en-US" altLang="zh-CN" sz="2000" dirty="0">
                <a:solidFill>
                  <a:srgbClr val="000000"/>
                </a:solidFill>
                <a:ea typeface="宋体" pitchFamily="2" charset="-122"/>
              </a:rPr>
              <a:t>E</a:t>
            </a:r>
          </a:p>
        </p:txBody>
      </p:sp>
      <p:grpSp>
        <p:nvGrpSpPr>
          <p:cNvPr id="37" name="Group 35"/>
          <p:cNvGrpSpPr>
            <a:grpSpLocks/>
          </p:cNvGrpSpPr>
          <p:nvPr/>
        </p:nvGrpSpPr>
        <p:grpSpPr bwMode="auto">
          <a:xfrm>
            <a:off x="5283199" y="1797968"/>
            <a:ext cx="1673357" cy="1447800"/>
            <a:chOff x="3072" y="1248"/>
            <a:chExt cx="973" cy="912"/>
          </a:xfrm>
        </p:grpSpPr>
        <p:sp>
          <p:nvSpPr>
            <p:cNvPr id="38" name="Rectangle 36"/>
            <p:cNvSpPr>
              <a:spLocks noChangeArrowheads="1"/>
            </p:cNvSpPr>
            <p:nvPr/>
          </p:nvSpPr>
          <p:spPr bwMode="auto">
            <a:xfrm>
              <a:off x="3072" y="1248"/>
              <a:ext cx="960" cy="912"/>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Text Box 37"/>
            <p:cNvSpPr txBox="1">
              <a:spLocks noChangeArrowheads="1"/>
            </p:cNvSpPr>
            <p:nvPr/>
          </p:nvSpPr>
          <p:spPr bwMode="auto">
            <a:xfrm>
              <a:off x="3103" y="1440"/>
              <a:ext cx="942"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a:solidFill>
                    <a:srgbClr val="000000"/>
                  </a:solidFill>
                  <a:ea typeface="宋体" pitchFamily="2" charset="-122"/>
                </a:rPr>
                <a:t>Partitioning</a:t>
              </a:r>
            </a:p>
            <a:p>
              <a:pPr algn="ctr"/>
              <a:r>
                <a:rPr lang="en-US" altLang="zh-CN" sz="2000">
                  <a:solidFill>
                    <a:srgbClr val="000000"/>
                  </a:solidFill>
                  <a:ea typeface="宋体" pitchFamily="2" charset="-122"/>
                </a:rPr>
                <a:t>Function</a:t>
              </a:r>
            </a:p>
          </p:txBody>
        </p:sp>
      </p:grpSp>
      <p:sp>
        <p:nvSpPr>
          <p:cNvPr id="40" name="Rectangle 3"/>
          <p:cNvSpPr txBox="1">
            <a:spLocks noChangeArrowheads="1"/>
          </p:cNvSpPr>
          <p:nvPr/>
        </p:nvSpPr>
        <p:spPr>
          <a:xfrm>
            <a:off x="4953000" y="1566219"/>
            <a:ext cx="4373430" cy="4497387"/>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endParaRPr lang="zh-CN" altLang="en-US" dirty="0" smtClean="0">
              <a:ea typeface="宋体" pitchFamily="2" charset="-122"/>
            </a:endParaRPr>
          </a:p>
          <a:p>
            <a:pPr>
              <a:lnSpc>
                <a:spcPct val="90000"/>
              </a:lnSpc>
            </a:pPr>
            <a:endParaRPr lang="zh-CN" altLang="en-US" dirty="0" smtClean="0">
              <a:ea typeface="宋体" pitchFamily="2" charset="-122"/>
            </a:endParaRPr>
          </a:p>
          <a:p>
            <a:pPr>
              <a:lnSpc>
                <a:spcPct val="90000"/>
              </a:lnSpc>
            </a:pPr>
            <a:endParaRPr lang="zh-CN" altLang="en-US" dirty="0" smtClean="0">
              <a:ea typeface="宋体" pitchFamily="2" charset="-122"/>
            </a:endParaRPr>
          </a:p>
          <a:p>
            <a:pPr>
              <a:lnSpc>
                <a:spcPct val="90000"/>
              </a:lnSpc>
            </a:pPr>
            <a:endParaRPr lang="zh-CN" altLang="en-US" dirty="0" smtClean="0">
              <a:ea typeface="宋体" pitchFamily="2" charset="-122"/>
            </a:endParaRPr>
          </a:p>
          <a:p>
            <a:pPr>
              <a:lnSpc>
                <a:spcPct val="90000"/>
              </a:lnSpc>
              <a:buFont typeface="Wingdings" pitchFamily="2" charset="2"/>
              <a:buNone/>
            </a:pPr>
            <a:endParaRPr lang="zh-CN" altLang="en-US" dirty="0" smtClean="0">
              <a:ea typeface="宋体" pitchFamily="2" charset="-122"/>
            </a:endParaRPr>
          </a:p>
          <a:p>
            <a:pPr>
              <a:lnSpc>
                <a:spcPct val="90000"/>
              </a:lnSpc>
            </a:pPr>
            <a:r>
              <a:rPr lang="en-US" altLang="zh-CN" dirty="0" smtClean="0">
                <a:ea typeface="宋体" pitchFamily="2" charset="-122"/>
              </a:rPr>
              <a:t>Reduce:</a:t>
            </a:r>
          </a:p>
          <a:p>
            <a:pPr lvl="1">
              <a:lnSpc>
                <a:spcPct val="90000"/>
              </a:lnSpc>
            </a:pPr>
            <a:r>
              <a:rPr lang="en-US" altLang="zh-CN" dirty="0" smtClean="0">
                <a:ea typeface="宋体" pitchFamily="2" charset="-122"/>
              </a:rPr>
              <a:t>Accepts</a:t>
            </a:r>
            <a:r>
              <a:rPr lang="en-US" altLang="zh-CN" dirty="0">
                <a:ea typeface="宋体" pitchFamily="2" charset="-122"/>
              </a:rPr>
              <a:t> </a:t>
            </a:r>
            <a:r>
              <a:rPr lang="en-US" altLang="zh-CN" i="1" dirty="0">
                <a:ea typeface="宋体" pitchFamily="2" charset="-122"/>
              </a:rPr>
              <a:t>intermediate</a:t>
            </a:r>
            <a:r>
              <a:rPr lang="en-US" altLang="zh-CN" dirty="0">
                <a:ea typeface="宋体" pitchFamily="2" charset="-122"/>
              </a:rPr>
              <a:t> key/value* pair</a:t>
            </a:r>
            <a:endParaRPr lang="en-US" altLang="zh-CN" dirty="0" smtClean="0">
              <a:ea typeface="宋体" pitchFamily="2" charset="-122"/>
            </a:endParaRPr>
          </a:p>
          <a:p>
            <a:pPr lvl="1">
              <a:lnSpc>
                <a:spcPct val="90000"/>
              </a:lnSpc>
            </a:pPr>
            <a:r>
              <a:rPr lang="en-US" altLang="zh-CN" dirty="0" smtClean="0">
                <a:ea typeface="宋体" pitchFamily="2" charset="-122"/>
              </a:rPr>
              <a:t>Emits </a:t>
            </a:r>
            <a:r>
              <a:rPr lang="en-US" altLang="zh-CN" i="1" dirty="0" smtClean="0">
                <a:ea typeface="宋体" pitchFamily="2" charset="-122"/>
              </a:rPr>
              <a:t>output</a:t>
            </a:r>
            <a:r>
              <a:rPr lang="en-US" altLang="zh-CN" dirty="0" smtClean="0">
                <a:ea typeface="宋体" pitchFamily="2" charset="-122"/>
              </a:rPr>
              <a:t> key/value pair</a:t>
            </a:r>
          </a:p>
          <a:p>
            <a:pPr>
              <a:lnSpc>
                <a:spcPct val="90000"/>
              </a:lnSpc>
              <a:buFont typeface="Wingdings" pitchFamily="2" charset="2"/>
              <a:buNone/>
            </a:pPr>
            <a:endParaRPr lang="zh-CN" altLang="en-US" dirty="0">
              <a:ea typeface="宋体" pitchFamily="2" charset="-122"/>
            </a:endParaRPr>
          </a:p>
        </p:txBody>
      </p:sp>
      <p:sp>
        <p:nvSpPr>
          <p:cNvPr id="3" name="Rectangle 2"/>
          <p:cNvSpPr/>
          <p:nvPr/>
        </p:nvSpPr>
        <p:spPr>
          <a:xfrm>
            <a:off x="1592419" y="6076331"/>
            <a:ext cx="6968812" cy="646331"/>
          </a:xfrm>
          <a:prstGeom prst="rect">
            <a:avLst/>
          </a:prstGeom>
          <a:solidFill>
            <a:srgbClr val="00B0F0"/>
          </a:solidFill>
        </p:spPr>
        <p:txBody>
          <a:bodyPr wrap="square" lIns="91440" tIns="45720" rIns="91440" bIns="45720">
            <a:spAutoFit/>
          </a:bodyPr>
          <a:lstStyle/>
          <a:p>
            <a:pPr algn="ctr"/>
            <a:r>
              <a:rPr lang="en-US" sz="36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Advancement: </a:t>
            </a:r>
            <a:r>
              <a:rPr lang="en-US" sz="3600" b="1"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rPr>
              <a:t>TensorFlow</a:t>
            </a:r>
            <a:endParaRPr lang="en-US" sz="36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71380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0" grpId="0" build="p"/>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Finding Similar Items: Locality Sensitive Hashing (Ch. 3)</a:t>
            </a:r>
            <a:endParaRPr lang="zh-CN" altLang="en-US" dirty="0"/>
          </a:p>
        </p:txBody>
      </p:sp>
      <p:sp>
        <p:nvSpPr>
          <p:cNvPr id="3" name="Content Placeholder 2"/>
          <p:cNvSpPr>
            <a:spLocks noGrp="1"/>
          </p:cNvSpPr>
          <p:nvPr>
            <p:ph idx="1"/>
          </p:nvPr>
        </p:nvSpPr>
        <p:spPr/>
        <p:txBody>
          <a:bodyPr>
            <a:normAutofit fontScale="92500" lnSpcReduction="10000"/>
          </a:bodyPr>
          <a:lstStyle/>
          <a:p>
            <a:r>
              <a:rPr lang="en-US" altLang="zh-CN" dirty="0" smtClean="0"/>
              <a:t>Many </a:t>
            </a:r>
            <a:r>
              <a:rPr lang="en-US" altLang="zh-CN" dirty="0"/>
              <a:t>problems can be expressed as finding “similar” sets: </a:t>
            </a:r>
            <a:endParaRPr lang="en-US" altLang="zh-CN" dirty="0" smtClean="0"/>
          </a:p>
          <a:p>
            <a:pPr lvl="1"/>
            <a:r>
              <a:rPr lang="en-US" altLang="zh-CN" dirty="0" smtClean="0">
                <a:solidFill>
                  <a:srgbClr val="0000FF"/>
                </a:solidFill>
              </a:rPr>
              <a:t>Find </a:t>
            </a:r>
            <a:r>
              <a:rPr lang="en-US" altLang="zh-CN" dirty="0">
                <a:solidFill>
                  <a:srgbClr val="0000FF"/>
                </a:solidFill>
              </a:rPr>
              <a:t>near-neighbors in </a:t>
            </a:r>
            <a:r>
              <a:rPr lang="en-US" altLang="zh-CN" u="sng" dirty="0">
                <a:solidFill>
                  <a:srgbClr val="0000FF"/>
                </a:solidFill>
              </a:rPr>
              <a:t>high-dimensional</a:t>
            </a:r>
            <a:r>
              <a:rPr lang="en-US" altLang="zh-CN" dirty="0">
                <a:solidFill>
                  <a:srgbClr val="0000FF"/>
                </a:solidFill>
              </a:rPr>
              <a:t> space</a:t>
            </a:r>
            <a:r>
              <a:rPr lang="en-US" altLang="zh-CN" dirty="0"/>
              <a:t> </a:t>
            </a:r>
          </a:p>
          <a:p>
            <a:r>
              <a:rPr lang="en-US" altLang="zh-CN" sz="4000" dirty="0" smtClean="0">
                <a:solidFill>
                  <a:srgbClr val="FF0000"/>
                </a:solidFill>
              </a:rPr>
              <a:t>Examples</a:t>
            </a:r>
            <a:r>
              <a:rPr lang="en-US" altLang="zh-CN" sz="4000" dirty="0">
                <a:solidFill>
                  <a:srgbClr val="FF0000"/>
                </a:solidFill>
              </a:rPr>
              <a:t>:</a:t>
            </a:r>
            <a:r>
              <a:rPr lang="en-US" altLang="zh-CN" sz="4000" dirty="0">
                <a:solidFill>
                  <a:srgbClr val="C00000"/>
                </a:solidFill>
              </a:rPr>
              <a:t> </a:t>
            </a:r>
            <a:endParaRPr lang="en-US" altLang="zh-CN" sz="4000" dirty="0" smtClean="0">
              <a:solidFill>
                <a:srgbClr val="C00000"/>
              </a:solidFill>
            </a:endParaRPr>
          </a:p>
          <a:p>
            <a:pPr lvl="1"/>
            <a:r>
              <a:rPr lang="en-US" altLang="zh-CN" dirty="0" smtClean="0">
                <a:solidFill>
                  <a:srgbClr val="0000FF"/>
                </a:solidFill>
              </a:rPr>
              <a:t>Pages </a:t>
            </a:r>
            <a:r>
              <a:rPr lang="en-US" altLang="zh-CN" dirty="0">
                <a:solidFill>
                  <a:srgbClr val="0000FF"/>
                </a:solidFill>
              </a:rPr>
              <a:t>with similar words</a:t>
            </a:r>
            <a:r>
              <a:rPr lang="en-US" altLang="zh-CN" dirty="0"/>
              <a:t> </a:t>
            </a:r>
            <a:endParaRPr lang="en-US" altLang="zh-CN" dirty="0" smtClean="0"/>
          </a:p>
          <a:p>
            <a:pPr lvl="2"/>
            <a:r>
              <a:rPr lang="en-US" altLang="zh-CN" dirty="0" smtClean="0"/>
              <a:t>For </a:t>
            </a:r>
            <a:r>
              <a:rPr lang="en-US" altLang="zh-CN" dirty="0"/>
              <a:t>duplicate detection, classification by topic </a:t>
            </a:r>
          </a:p>
          <a:p>
            <a:pPr lvl="1"/>
            <a:r>
              <a:rPr lang="en-US" altLang="zh-CN" dirty="0" smtClean="0">
                <a:solidFill>
                  <a:srgbClr val="0000FF"/>
                </a:solidFill>
              </a:rPr>
              <a:t>Customers </a:t>
            </a:r>
            <a:r>
              <a:rPr lang="en-US" altLang="zh-CN" dirty="0">
                <a:solidFill>
                  <a:srgbClr val="0000FF"/>
                </a:solidFill>
              </a:rPr>
              <a:t>who purchased similar products </a:t>
            </a:r>
            <a:endParaRPr lang="en-US" altLang="zh-CN" dirty="0" smtClean="0">
              <a:solidFill>
                <a:srgbClr val="0000FF"/>
              </a:solidFill>
            </a:endParaRPr>
          </a:p>
          <a:p>
            <a:pPr lvl="2"/>
            <a:r>
              <a:rPr lang="en-US" altLang="zh-CN" sz="2000" dirty="0" smtClean="0"/>
              <a:t>Products </a:t>
            </a:r>
            <a:r>
              <a:rPr lang="en-US" altLang="zh-CN" sz="2000" dirty="0"/>
              <a:t>with similar customer sets </a:t>
            </a:r>
          </a:p>
          <a:p>
            <a:pPr lvl="1"/>
            <a:r>
              <a:rPr lang="en-US" altLang="zh-CN" dirty="0" smtClean="0">
                <a:solidFill>
                  <a:srgbClr val="0000FF"/>
                </a:solidFill>
              </a:rPr>
              <a:t>Images </a:t>
            </a:r>
            <a:r>
              <a:rPr lang="en-US" altLang="zh-CN" dirty="0">
                <a:solidFill>
                  <a:srgbClr val="0000FF"/>
                </a:solidFill>
              </a:rPr>
              <a:t>with similar features </a:t>
            </a:r>
          </a:p>
          <a:p>
            <a:pPr lvl="1"/>
            <a:r>
              <a:rPr lang="en-US" altLang="zh-CN" dirty="0"/>
              <a:t>Users who visited the similar websites </a:t>
            </a:r>
            <a:endParaRPr lang="zh-CN" alt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6888" y="4797152"/>
            <a:ext cx="2248700" cy="1556792"/>
          </a:xfrm>
          <a:prstGeom prst="rect">
            <a:avLst/>
          </a:prstGeom>
        </p:spPr>
      </p:pic>
    </p:spTree>
    <p:extLst>
      <p:ext uri="{BB962C8B-B14F-4D97-AF65-F5344CB8AC3E}">
        <p14:creationId xmlns:p14="http://schemas.microsoft.com/office/powerpoint/2010/main" val="41271862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622" y="4509120"/>
            <a:ext cx="4818632" cy="2044800"/>
          </a:xfrm>
          <a:prstGeom prst="rect">
            <a:avLst/>
          </a:prstGeom>
        </p:spPr>
      </p:pic>
      <p:sp>
        <p:nvSpPr>
          <p:cNvPr id="2" name="Title 1"/>
          <p:cNvSpPr>
            <a:spLocks noGrp="1"/>
          </p:cNvSpPr>
          <p:nvPr>
            <p:ph type="title"/>
          </p:nvPr>
        </p:nvSpPr>
        <p:spPr/>
        <p:txBody>
          <a:bodyPr/>
          <a:lstStyle/>
          <a:p>
            <a:r>
              <a:rPr lang="en-US" altLang="zh-CN" dirty="0" smtClean="0"/>
              <a:t>Mining Data Stream (Ch. 4)</a:t>
            </a:r>
            <a:endParaRPr lang="zh-CN" altLang="en-US" dirty="0"/>
          </a:p>
        </p:txBody>
      </p:sp>
      <p:sp>
        <p:nvSpPr>
          <p:cNvPr id="3" name="Content Placeholder 2"/>
          <p:cNvSpPr>
            <a:spLocks noGrp="1"/>
          </p:cNvSpPr>
          <p:nvPr>
            <p:ph idx="1"/>
          </p:nvPr>
        </p:nvSpPr>
        <p:spPr/>
        <p:txBody>
          <a:bodyPr>
            <a:normAutofit/>
          </a:bodyPr>
          <a:lstStyle/>
          <a:p>
            <a:r>
              <a:rPr lang="en-US" altLang="zh-CN" dirty="0" smtClean="0">
                <a:solidFill>
                  <a:srgbClr val="0000FF"/>
                </a:solidFill>
              </a:rPr>
              <a:t>Stream </a:t>
            </a:r>
            <a:r>
              <a:rPr lang="en-US" altLang="zh-CN" dirty="0">
                <a:solidFill>
                  <a:srgbClr val="0000FF"/>
                </a:solidFill>
              </a:rPr>
              <a:t>Management</a:t>
            </a:r>
            <a:r>
              <a:rPr lang="en-US" altLang="zh-CN" b="1" dirty="0">
                <a:solidFill>
                  <a:srgbClr val="C00000"/>
                </a:solidFill>
              </a:rPr>
              <a:t> </a:t>
            </a:r>
            <a:r>
              <a:rPr lang="en-US" altLang="zh-CN" dirty="0"/>
              <a:t>is important when the input rate is controlled </a:t>
            </a:r>
            <a:r>
              <a:rPr lang="en-US" altLang="zh-CN" dirty="0">
                <a:solidFill>
                  <a:srgbClr val="0000FF"/>
                </a:solidFill>
              </a:rPr>
              <a:t>externally: </a:t>
            </a:r>
          </a:p>
          <a:p>
            <a:pPr lvl="1"/>
            <a:r>
              <a:rPr lang="en-US" altLang="zh-CN" dirty="0" smtClean="0"/>
              <a:t>Google </a:t>
            </a:r>
            <a:r>
              <a:rPr lang="en-US" altLang="zh-CN" dirty="0"/>
              <a:t>queries </a:t>
            </a:r>
          </a:p>
          <a:p>
            <a:pPr lvl="1"/>
            <a:r>
              <a:rPr lang="en-US" altLang="zh-CN" dirty="0" smtClean="0"/>
              <a:t>Twitter </a:t>
            </a:r>
            <a:r>
              <a:rPr lang="en-US" altLang="zh-CN" dirty="0"/>
              <a:t>or Facebook status updates </a:t>
            </a:r>
          </a:p>
          <a:p>
            <a:r>
              <a:rPr lang="en-US" altLang="zh-CN" dirty="0" smtClean="0"/>
              <a:t>We </a:t>
            </a:r>
            <a:r>
              <a:rPr lang="en-US" altLang="zh-CN" dirty="0"/>
              <a:t>can think of the </a:t>
            </a:r>
            <a:r>
              <a:rPr lang="en-US" altLang="zh-CN" dirty="0">
                <a:solidFill>
                  <a:srgbClr val="0000FF"/>
                </a:solidFill>
              </a:rPr>
              <a:t>data</a:t>
            </a:r>
            <a:r>
              <a:rPr lang="en-US" altLang="zh-CN" b="1" dirty="0">
                <a:solidFill>
                  <a:srgbClr val="0000FF"/>
                </a:solidFill>
              </a:rPr>
              <a:t> </a:t>
            </a:r>
            <a:r>
              <a:rPr lang="en-US" altLang="zh-CN" dirty="0"/>
              <a:t>as </a:t>
            </a:r>
            <a:r>
              <a:rPr lang="en-US" altLang="zh-CN" dirty="0">
                <a:solidFill>
                  <a:srgbClr val="0000FF"/>
                </a:solidFill>
              </a:rPr>
              <a:t>infinite</a:t>
            </a:r>
            <a:r>
              <a:rPr lang="en-US" altLang="zh-CN" b="1" dirty="0">
                <a:solidFill>
                  <a:srgbClr val="0000FF"/>
                </a:solidFill>
              </a:rPr>
              <a:t> </a:t>
            </a:r>
            <a:r>
              <a:rPr lang="en-US" altLang="zh-CN" dirty="0"/>
              <a:t>and </a:t>
            </a:r>
            <a:r>
              <a:rPr lang="en-US" altLang="zh-CN" dirty="0">
                <a:solidFill>
                  <a:srgbClr val="0000FF"/>
                </a:solidFill>
              </a:rPr>
              <a:t>non-stationary</a:t>
            </a:r>
            <a:r>
              <a:rPr lang="en-US" altLang="zh-CN" b="1" dirty="0"/>
              <a:t> </a:t>
            </a:r>
            <a:r>
              <a:rPr lang="en-US" altLang="zh-CN" dirty="0"/>
              <a:t>(the distribution changes over time) </a:t>
            </a:r>
          </a:p>
          <a:p>
            <a:endParaRPr lang="zh-CN" alt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22</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1211" y="4725144"/>
            <a:ext cx="3206249" cy="1804420"/>
          </a:xfrm>
          <a:prstGeom prst="rect">
            <a:avLst/>
          </a:prstGeom>
        </p:spPr>
      </p:pic>
    </p:spTree>
    <p:extLst>
      <p:ext uri="{BB962C8B-B14F-4D97-AF65-F5344CB8AC3E}">
        <p14:creationId xmlns:p14="http://schemas.microsoft.com/office/powerpoint/2010/main" val="21711857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Clustering (Ch. 7)</a:t>
            </a:r>
            <a:endParaRPr lang="zh-CN" altLang="en-US" dirty="0"/>
          </a:p>
        </p:txBody>
      </p:sp>
      <p:sp>
        <p:nvSpPr>
          <p:cNvPr id="3" name="Content Placeholder 2"/>
          <p:cNvSpPr>
            <a:spLocks noGrp="1"/>
          </p:cNvSpPr>
          <p:nvPr>
            <p:ph idx="1"/>
          </p:nvPr>
        </p:nvSpPr>
        <p:spPr/>
        <p:txBody>
          <a:bodyPr/>
          <a:lstStyle/>
          <a:p>
            <a:r>
              <a:rPr lang="en-US" altLang="zh-CN" sz="2800" dirty="0" smtClean="0"/>
              <a:t>Given </a:t>
            </a:r>
            <a:r>
              <a:rPr lang="en-US" altLang="zh-CN" sz="2800" dirty="0">
                <a:solidFill>
                  <a:srgbClr val="0000FF"/>
                </a:solidFill>
              </a:rPr>
              <a:t>a set of points</a:t>
            </a:r>
            <a:r>
              <a:rPr lang="en-US" altLang="zh-CN" sz="2800" dirty="0"/>
              <a:t>, with a notion of </a:t>
            </a:r>
            <a:r>
              <a:rPr lang="en-US" altLang="zh-CN" sz="2800" dirty="0">
                <a:solidFill>
                  <a:srgbClr val="0000FF"/>
                </a:solidFill>
              </a:rPr>
              <a:t>distance</a:t>
            </a:r>
            <a:r>
              <a:rPr lang="en-US" altLang="zh-CN" sz="2800" b="1" dirty="0"/>
              <a:t> </a:t>
            </a:r>
            <a:r>
              <a:rPr lang="en-US" altLang="zh-CN" sz="2800" dirty="0"/>
              <a:t>between points, </a:t>
            </a:r>
            <a:r>
              <a:rPr lang="en-US" altLang="zh-CN" sz="2800" dirty="0">
                <a:solidFill>
                  <a:srgbClr val="0000FF"/>
                </a:solidFill>
              </a:rPr>
              <a:t>group the points</a:t>
            </a:r>
            <a:r>
              <a:rPr lang="en-US" altLang="zh-CN" sz="2800" b="1" dirty="0"/>
              <a:t> </a:t>
            </a:r>
            <a:r>
              <a:rPr lang="en-US" altLang="zh-CN" sz="2800" dirty="0"/>
              <a:t>into some number of </a:t>
            </a:r>
            <a:r>
              <a:rPr lang="en-US" altLang="zh-CN" sz="2800" dirty="0">
                <a:solidFill>
                  <a:srgbClr val="FF0000"/>
                </a:solidFill>
              </a:rPr>
              <a:t>clusters</a:t>
            </a:r>
            <a:r>
              <a:rPr lang="en-US" altLang="zh-CN" sz="2800" dirty="0"/>
              <a:t>, so that </a:t>
            </a:r>
            <a:endParaRPr lang="en-US" altLang="zh-CN" sz="2800" dirty="0" smtClean="0"/>
          </a:p>
          <a:p>
            <a:pPr lvl="1"/>
            <a:r>
              <a:rPr lang="en-US" altLang="zh-CN" sz="2400" dirty="0" smtClean="0"/>
              <a:t>Members </a:t>
            </a:r>
            <a:r>
              <a:rPr lang="en-US" altLang="zh-CN" sz="2400" dirty="0"/>
              <a:t>of a cluster are close/similar to each other </a:t>
            </a:r>
            <a:endParaRPr lang="en-US" altLang="zh-CN" sz="2400" dirty="0" smtClean="0"/>
          </a:p>
          <a:p>
            <a:pPr lvl="1"/>
            <a:r>
              <a:rPr lang="en-US" altLang="zh-CN" sz="2400" dirty="0" smtClean="0"/>
              <a:t>Members </a:t>
            </a:r>
            <a:r>
              <a:rPr lang="en-US" altLang="zh-CN" sz="2400" dirty="0"/>
              <a:t>of different clusters are dissimilar </a:t>
            </a:r>
          </a:p>
          <a:p>
            <a:endParaRPr lang="zh-CN" altLang="en-US" dirty="0"/>
          </a:p>
          <a:p>
            <a:endParaRPr lang="zh-CN" alt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23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523" y="3861049"/>
            <a:ext cx="2418269" cy="240026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6810" y="3789040"/>
            <a:ext cx="3252772" cy="24012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5208" y="3789040"/>
            <a:ext cx="2601300" cy="2401200"/>
          </a:xfrm>
          <a:prstGeom prst="rect">
            <a:avLst/>
          </a:prstGeom>
        </p:spPr>
      </p:pic>
    </p:spTree>
    <p:extLst>
      <p:ext uri="{BB962C8B-B14F-4D97-AF65-F5344CB8AC3E}">
        <p14:creationId xmlns:p14="http://schemas.microsoft.com/office/powerpoint/2010/main" val="31946193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2863" y="4725144"/>
            <a:ext cx="2972562" cy="2140244"/>
          </a:xfrm>
          <a:prstGeom prst="rect">
            <a:avLst/>
          </a:prstGeom>
        </p:spPr>
      </p:pic>
      <p:sp>
        <p:nvSpPr>
          <p:cNvPr id="2" name="Title 1"/>
          <p:cNvSpPr>
            <a:spLocks noGrp="1"/>
          </p:cNvSpPr>
          <p:nvPr>
            <p:ph type="title"/>
          </p:nvPr>
        </p:nvSpPr>
        <p:spPr/>
        <p:txBody>
          <a:bodyPr/>
          <a:lstStyle/>
          <a:p>
            <a:r>
              <a:rPr lang="en-US" altLang="zh-CN" dirty="0"/>
              <a:t>Dimensionality Reduction </a:t>
            </a:r>
            <a:r>
              <a:rPr lang="en-US" altLang="zh-CN" dirty="0" smtClean="0"/>
              <a:t>(Ch. 11)</a:t>
            </a:r>
            <a:endParaRPr lang="zh-CN" altLang="en-US" dirty="0"/>
          </a:p>
        </p:txBody>
      </p:sp>
      <p:sp>
        <p:nvSpPr>
          <p:cNvPr id="3" name="Content Placeholder 2"/>
          <p:cNvSpPr>
            <a:spLocks noGrp="1"/>
          </p:cNvSpPr>
          <p:nvPr>
            <p:ph idx="1"/>
          </p:nvPr>
        </p:nvSpPr>
        <p:spPr>
          <a:xfrm>
            <a:off x="495300" y="1495326"/>
            <a:ext cx="8915400" cy="4525963"/>
          </a:xfrm>
        </p:spPr>
        <p:txBody>
          <a:bodyPr>
            <a:normAutofit/>
          </a:bodyPr>
          <a:lstStyle/>
          <a:p>
            <a:r>
              <a:rPr lang="en-US" altLang="zh-CN" dirty="0" smtClean="0">
                <a:solidFill>
                  <a:srgbClr val="0000FF"/>
                </a:solidFill>
              </a:rPr>
              <a:t>Discover </a:t>
            </a:r>
            <a:r>
              <a:rPr lang="en-US" altLang="zh-CN" dirty="0">
                <a:solidFill>
                  <a:srgbClr val="0000FF"/>
                </a:solidFill>
              </a:rPr>
              <a:t>hidden correlations/topics</a:t>
            </a:r>
            <a:r>
              <a:rPr lang="en-US" altLang="zh-CN" dirty="0"/>
              <a:t> </a:t>
            </a:r>
            <a:endParaRPr lang="en-US" altLang="zh-CN" dirty="0" smtClean="0"/>
          </a:p>
          <a:p>
            <a:pPr lvl="1"/>
            <a:r>
              <a:rPr lang="en-US" altLang="zh-CN" dirty="0" smtClean="0"/>
              <a:t>Words </a:t>
            </a:r>
            <a:r>
              <a:rPr lang="en-US" altLang="zh-CN" dirty="0"/>
              <a:t>that occur commonly together </a:t>
            </a:r>
          </a:p>
          <a:p>
            <a:r>
              <a:rPr lang="en-US" altLang="zh-CN" dirty="0" smtClean="0">
                <a:solidFill>
                  <a:srgbClr val="0000FF"/>
                </a:solidFill>
              </a:rPr>
              <a:t>Remove </a:t>
            </a:r>
            <a:r>
              <a:rPr lang="en-US" altLang="zh-CN" dirty="0">
                <a:solidFill>
                  <a:srgbClr val="0000FF"/>
                </a:solidFill>
              </a:rPr>
              <a:t>redundant and noisy features</a:t>
            </a:r>
            <a:r>
              <a:rPr lang="en-US" altLang="zh-CN" dirty="0"/>
              <a:t> </a:t>
            </a:r>
            <a:endParaRPr lang="en-US" altLang="zh-CN" dirty="0" smtClean="0"/>
          </a:p>
          <a:p>
            <a:pPr lvl="1"/>
            <a:r>
              <a:rPr lang="en-US" altLang="zh-CN" dirty="0" smtClean="0"/>
              <a:t>Not </a:t>
            </a:r>
            <a:r>
              <a:rPr lang="en-US" altLang="zh-CN" dirty="0"/>
              <a:t>all words are useful </a:t>
            </a:r>
          </a:p>
          <a:p>
            <a:r>
              <a:rPr lang="en-US" altLang="zh-CN" dirty="0" smtClean="0">
                <a:solidFill>
                  <a:srgbClr val="0000FF"/>
                </a:solidFill>
              </a:rPr>
              <a:t>Interpretation </a:t>
            </a:r>
            <a:r>
              <a:rPr lang="en-US" altLang="zh-CN" dirty="0">
                <a:solidFill>
                  <a:srgbClr val="0000FF"/>
                </a:solidFill>
              </a:rPr>
              <a:t>and visualization</a:t>
            </a:r>
            <a:r>
              <a:rPr lang="en-US" altLang="zh-CN" dirty="0"/>
              <a:t> </a:t>
            </a:r>
          </a:p>
          <a:p>
            <a:r>
              <a:rPr lang="en-US" altLang="zh-CN" dirty="0" smtClean="0">
                <a:solidFill>
                  <a:srgbClr val="0000FF"/>
                </a:solidFill>
              </a:rPr>
              <a:t>Easier </a:t>
            </a:r>
            <a:r>
              <a:rPr lang="en-US" altLang="zh-CN" dirty="0">
                <a:solidFill>
                  <a:srgbClr val="0000FF"/>
                </a:solidFill>
              </a:rPr>
              <a:t>storage and processing of the data</a:t>
            </a:r>
            <a:r>
              <a:rPr lang="en-US" altLang="zh-CN" dirty="0"/>
              <a:t> </a:t>
            </a:r>
          </a:p>
          <a:p>
            <a:endParaRPr lang="zh-CN" alt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24</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621" y="4896106"/>
            <a:ext cx="4383405" cy="1798320"/>
          </a:xfrm>
          <a:prstGeom prst="rect">
            <a:avLst/>
          </a:prstGeom>
        </p:spPr>
      </p:pic>
    </p:spTree>
    <p:extLst>
      <p:ext uri="{BB962C8B-B14F-4D97-AF65-F5344CB8AC3E}">
        <p14:creationId xmlns:p14="http://schemas.microsoft.com/office/powerpoint/2010/main" val="37547571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Recommender System (Ch. 9)</a:t>
            </a:r>
            <a:endParaRPr lang="zh-CN" altLang="en-US" dirty="0"/>
          </a:p>
        </p:txBody>
      </p:sp>
      <p:sp>
        <p:nvSpPr>
          <p:cNvPr id="3" name="Content Placeholder 2"/>
          <p:cNvSpPr>
            <a:spLocks noGrp="1"/>
          </p:cNvSpPr>
          <p:nvPr>
            <p:ph idx="1"/>
          </p:nvPr>
        </p:nvSpPr>
        <p:spPr/>
        <p:txBody>
          <a:bodyPr>
            <a:normAutofit/>
          </a:bodyPr>
          <a:lstStyle/>
          <a:p>
            <a:r>
              <a:rPr lang="en-US" altLang="zh-CN" dirty="0" smtClean="0">
                <a:solidFill>
                  <a:srgbClr val="0000FF"/>
                </a:solidFill>
              </a:rPr>
              <a:t>Main </a:t>
            </a:r>
            <a:r>
              <a:rPr lang="en-US" altLang="zh-CN" dirty="0">
                <a:solidFill>
                  <a:srgbClr val="0000FF"/>
                </a:solidFill>
              </a:rPr>
              <a:t>idea:</a:t>
            </a:r>
            <a:r>
              <a:rPr lang="en-US" altLang="zh-CN" b="1" dirty="0"/>
              <a:t> </a:t>
            </a:r>
            <a:r>
              <a:rPr lang="en-US" altLang="zh-CN" dirty="0"/>
              <a:t>Recommend items to customer </a:t>
            </a:r>
            <a:r>
              <a:rPr lang="en-US" altLang="zh-CN" b="1" i="1" dirty="0"/>
              <a:t>x </a:t>
            </a:r>
            <a:r>
              <a:rPr lang="en-US" altLang="zh-CN" dirty="0"/>
              <a:t>similar to previous items rated highly by </a:t>
            </a:r>
            <a:r>
              <a:rPr lang="en-US" altLang="zh-CN" b="1" i="1" dirty="0"/>
              <a:t>x </a:t>
            </a:r>
            <a:endParaRPr lang="en-US" altLang="zh-CN" dirty="0"/>
          </a:p>
          <a:p>
            <a:r>
              <a:rPr lang="en-US" altLang="zh-CN" dirty="0"/>
              <a:t>Example:</a:t>
            </a:r>
            <a:r>
              <a:rPr lang="en-US" altLang="zh-CN" b="1" i="1" dirty="0"/>
              <a:t> </a:t>
            </a:r>
            <a:endParaRPr lang="en-US" altLang="zh-CN" dirty="0"/>
          </a:p>
          <a:p>
            <a:pPr lvl="1"/>
            <a:r>
              <a:rPr lang="en-US" altLang="zh-CN" dirty="0" smtClean="0">
                <a:solidFill>
                  <a:srgbClr val="0000FF"/>
                </a:solidFill>
              </a:rPr>
              <a:t>Movie </a:t>
            </a:r>
            <a:r>
              <a:rPr lang="en-US" altLang="zh-CN" dirty="0">
                <a:solidFill>
                  <a:srgbClr val="0000FF"/>
                </a:solidFill>
              </a:rPr>
              <a:t>recommendations</a:t>
            </a:r>
            <a:r>
              <a:rPr lang="en-US" altLang="zh-CN" dirty="0"/>
              <a:t> </a:t>
            </a:r>
          </a:p>
          <a:p>
            <a:pPr lvl="2"/>
            <a:r>
              <a:rPr lang="en-US" altLang="zh-CN" dirty="0" smtClean="0"/>
              <a:t>Recommend </a:t>
            </a:r>
            <a:r>
              <a:rPr lang="en-US" altLang="zh-CN" dirty="0"/>
              <a:t>movies with same actor(s), </a:t>
            </a:r>
            <a:endParaRPr lang="en-US" altLang="zh-CN" dirty="0" smtClean="0"/>
          </a:p>
          <a:p>
            <a:pPr marL="914400" lvl="2" indent="0">
              <a:buNone/>
            </a:pPr>
            <a:r>
              <a:rPr lang="en-US" altLang="zh-CN" dirty="0" smtClean="0"/>
              <a:t>   director</a:t>
            </a:r>
            <a:r>
              <a:rPr lang="en-US" altLang="zh-CN" dirty="0"/>
              <a:t>, genre, … </a:t>
            </a:r>
          </a:p>
          <a:p>
            <a:pPr lvl="1"/>
            <a:r>
              <a:rPr lang="en-US" altLang="zh-CN" dirty="0" smtClean="0">
                <a:solidFill>
                  <a:srgbClr val="0000FF"/>
                </a:solidFill>
              </a:rPr>
              <a:t>Websites</a:t>
            </a:r>
            <a:r>
              <a:rPr lang="en-US" altLang="zh-CN" dirty="0">
                <a:solidFill>
                  <a:srgbClr val="0000FF"/>
                </a:solidFill>
              </a:rPr>
              <a:t>, blogs, news </a:t>
            </a:r>
          </a:p>
          <a:p>
            <a:pPr lvl="2"/>
            <a:r>
              <a:rPr lang="en-US" altLang="zh-CN" dirty="0" smtClean="0"/>
              <a:t>Recommend </a:t>
            </a:r>
            <a:r>
              <a:rPr lang="en-US" altLang="zh-CN" dirty="0"/>
              <a:t>other sites with “similar” </a:t>
            </a:r>
            <a:endParaRPr lang="en-US" altLang="zh-CN" dirty="0" smtClean="0"/>
          </a:p>
          <a:p>
            <a:pPr marL="914400" lvl="2" indent="0">
              <a:buNone/>
            </a:pPr>
            <a:r>
              <a:rPr lang="en-US" altLang="zh-CN" dirty="0"/>
              <a:t> </a:t>
            </a:r>
            <a:r>
              <a:rPr lang="en-US" altLang="zh-CN" dirty="0" smtClean="0"/>
              <a:t>  content </a:t>
            </a:r>
            <a:endParaRPr lang="en-US" altLang="zh-CN" dirty="0"/>
          </a:p>
          <a:p>
            <a:endParaRPr lang="zh-CN" alt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295" y="2709120"/>
            <a:ext cx="1893203" cy="1800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6003" y="4671132"/>
            <a:ext cx="1891500" cy="1566180"/>
          </a:xfrm>
          <a:prstGeom prst="rect">
            <a:avLst/>
          </a:prstGeom>
        </p:spPr>
      </p:pic>
    </p:spTree>
    <p:extLst>
      <p:ext uri="{BB962C8B-B14F-4D97-AF65-F5344CB8AC3E}">
        <p14:creationId xmlns:p14="http://schemas.microsoft.com/office/powerpoint/2010/main" val="16668500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Link Analysis (Ch. 5)</a:t>
            </a:r>
            <a:endParaRPr lang="zh-CN" altLang="en-US" dirty="0"/>
          </a:p>
        </p:txBody>
      </p:sp>
      <p:sp>
        <p:nvSpPr>
          <p:cNvPr id="3" name="Content Placeholder 2"/>
          <p:cNvSpPr>
            <a:spLocks noGrp="1"/>
          </p:cNvSpPr>
          <p:nvPr>
            <p:ph idx="1"/>
          </p:nvPr>
        </p:nvSpPr>
        <p:spPr/>
        <p:txBody>
          <a:bodyPr/>
          <a:lstStyle/>
          <a:p>
            <a:r>
              <a:rPr lang="en-US" altLang="zh-CN" dirty="0" smtClean="0"/>
              <a:t>Computing </a:t>
            </a:r>
            <a:r>
              <a:rPr lang="en-US" altLang="zh-CN" dirty="0" smtClean="0">
                <a:solidFill>
                  <a:srgbClr val="0000FF"/>
                </a:solidFill>
              </a:rPr>
              <a:t>importance of nodes in a graph</a:t>
            </a:r>
            <a:endParaRPr lang="zh-CN" altLang="en-US" dirty="0">
              <a:solidFill>
                <a:srgbClr val="0000FF"/>
              </a:solidFill>
            </a:endParaRPr>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26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71" y="2486937"/>
            <a:ext cx="4082087" cy="303330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948" y="2483928"/>
            <a:ext cx="5421544" cy="3034800"/>
          </a:xfrm>
          <a:prstGeom prst="rect">
            <a:avLst/>
          </a:prstGeom>
        </p:spPr>
      </p:pic>
    </p:spTree>
    <p:extLst>
      <p:ext uri="{BB962C8B-B14F-4D97-AF65-F5344CB8AC3E}">
        <p14:creationId xmlns:p14="http://schemas.microsoft.com/office/powerpoint/2010/main" val="29817977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2957" y="3645024"/>
            <a:ext cx="5088748" cy="2800800"/>
          </a:xfrm>
          <a:prstGeom prst="rect">
            <a:avLst/>
          </a:prstGeom>
        </p:spPr>
      </p:pic>
      <p:sp>
        <p:nvSpPr>
          <p:cNvPr id="2" name="Title 1"/>
          <p:cNvSpPr>
            <a:spLocks noGrp="1"/>
          </p:cNvSpPr>
          <p:nvPr>
            <p:ph type="title"/>
          </p:nvPr>
        </p:nvSpPr>
        <p:spPr/>
        <p:txBody>
          <a:bodyPr/>
          <a:lstStyle/>
          <a:p>
            <a:r>
              <a:rPr lang="en-US" altLang="zh-CN" dirty="0" smtClean="0"/>
              <a:t>Graph Algorithms (Ch. 10)</a:t>
            </a:r>
            <a:endParaRPr lang="zh-CN" altLang="en-US" dirty="0"/>
          </a:p>
        </p:txBody>
      </p:sp>
      <p:sp>
        <p:nvSpPr>
          <p:cNvPr id="3" name="Content Placeholder 2"/>
          <p:cNvSpPr>
            <a:spLocks noGrp="1"/>
          </p:cNvSpPr>
          <p:nvPr>
            <p:ph idx="1"/>
          </p:nvPr>
        </p:nvSpPr>
        <p:spPr/>
        <p:txBody>
          <a:bodyPr/>
          <a:lstStyle/>
          <a:p>
            <a:r>
              <a:rPr lang="en-US" altLang="zh-CN" dirty="0" smtClean="0"/>
              <a:t>To know </a:t>
            </a:r>
            <a:r>
              <a:rPr lang="en-US" altLang="zh-CN" dirty="0" smtClean="0">
                <a:solidFill>
                  <a:srgbClr val="0000FF"/>
                </a:solidFill>
              </a:rPr>
              <a:t>properties</a:t>
            </a:r>
            <a:r>
              <a:rPr lang="en-US" altLang="zh-CN" dirty="0" smtClean="0"/>
              <a:t> of large-scale networks</a:t>
            </a:r>
          </a:p>
          <a:p>
            <a:pPr lvl="1"/>
            <a:r>
              <a:rPr lang="en-US" altLang="zh-CN" dirty="0" smtClean="0"/>
              <a:t>Scale-free distribution</a:t>
            </a:r>
          </a:p>
          <a:p>
            <a:pPr lvl="1"/>
            <a:r>
              <a:rPr lang="en-US" altLang="zh-CN" dirty="0" smtClean="0"/>
              <a:t>Small world effect</a:t>
            </a:r>
          </a:p>
          <a:p>
            <a:r>
              <a:rPr lang="en-US" altLang="zh-CN" dirty="0" smtClean="0"/>
              <a:t>To understand </a:t>
            </a:r>
            <a:r>
              <a:rPr lang="en-US" altLang="zh-CN" dirty="0" smtClean="0">
                <a:solidFill>
                  <a:srgbClr val="0000FF"/>
                </a:solidFill>
              </a:rPr>
              <a:t>social graph structure</a:t>
            </a:r>
            <a:endParaRPr lang="zh-CN" altLang="en-US" dirty="0">
              <a:solidFill>
                <a:srgbClr val="0000FF"/>
              </a:solidFill>
            </a:endParaRPr>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27</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489" y="3789040"/>
            <a:ext cx="4104788" cy="2801008"/>
          </a:xfrm>
          <a:prstGeom prst="rect">
            <a:avLst/>
          </a:prstGeom>
        </p:spPr>
      </p:pic>
    </p:spTree>
    <p:extLst>
      <p:ext uri="{BB962C8B-B14F-4D97-AF65-F5344CB8AC3E}">
        <p14:creationId xmlns:p14="http://schemas.microsoft.com/office/powerpoint/2010/main" val="8578565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Large Scale Classification (Ch. 12)</a:t>
            </a:r>
            <a:endParaRPr lang="zh-CN" alt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28</a:t>
            </a:fld>
            <a:endParaRPr lang="en-US"/>
          </a:p>
        </p:txBody>
      </p:sp>
      <p:sp>
        <p:nvSpPr>
          <p:cNvPr id="6" name="TextBox 5"/>
          <p:cNvSpPr txBox="1"/>
          <p:nvPr/>
        </p:nvSpPr>
        <p:spPr>
          <a:xfrm>
            <a:off x="1290193" y="6032140"/>
            <a:ext cx="7878875" cy="830997"/>
          </a:xfrm>
          <a:prstGeom prst="rect">
            <a:avLst/>
          </a:prstGeom>
          <a:noFill/>
        </p:spPr>
        <p:txBody>
          <a:bodyPr wrap="square" rtlCol="0">
            <a:spAutoFit/>
          </a:bodyPr>
          <a:lstStyle/>
          <a:p>
            <a:r>
              <a:rPr lang="en-US" dirty="0" smtClean="0">
                <a:solidFill>
                  <a:schemeClr val="tx1"/>
                </a:solidFill>
                <a:latin typeface="+mn-lt"/>
              </a:rPr>
              <a:t>How does a computer know whether a news belongs to Politics or Economy? </a:t>
            </a:r>
            <a:r>
              <a:rPr lang="en-US" dirty="0" smtClean="0">
                <a:solidFill>
                  <a:srgbClr val="FF0000"/>
                </a:solidFill>
                <a:latin typeface="+mn-lt"/>
              </a:rPr>
              <a:t>Classification</a:t>
            </a:r>
            <a:endParaRPr lang="en-US" dirty="0">
              <a:solidFill>
                <a:srgbClr val="FF0000"/>
              </a:solidFill>
              <a:latin typeface="+mn-lt"/>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592" y="1124744"/>
            <a:ext cx="7056784" cy="4995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823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Learning Algorithms (Ch. 12)</a:t>
            </a:r>
            <a:endParaRPr lang="en-US" dirty="0"/>
          </a:p>
        </p:txBody>
      </p:sp>
      <p:sp>
        <p:nvSpPr>
          <p:cNvPr id="3" name="Content Placeholder 2"/>
          <p:cNvSpPr>
            <a:spLocks noGrp="1"/>
          </p:cNvSpPr>
          <p:nvPr>
            <p:ph idx="1"/>
          </p:nvPr>
        </p:nvSpPr>
        <p:spPr>
          <a:xfrm>
            <a:off x="495300" y="5949280"/>
            <a:ext cx="8915400" cy="720080"/>
          </a:xfrm>
        </p:spPr>
        <p:txBody>
          <a:bodyPr>
            <a:normAutofit fontScale="77500" lnSpcReduction="20000"/>
          </a:bodyPr>
          <a:lstStyle/>
          <a:p>
            <a:pPr marL="0" indent="0">
              <a:buNone/>
            </a:pPr>
            <a:r>
              <a:rPr lang="en-US" dirty="0" smtClean="0"/>
              <a:t>How to </a:t>
            </a:r>
            <a:r>
              <a:rPr lang="en-US" dirty="0" smtClean="0">
                <a:solidFill>
                  <a:srgbClr val="0000FF"/>
                </a:solidFill>
              </a:rPr>
              <a:t>update</a:t>
            </a:r>
            <a:r>
              <a:rPr lang="en-US" dirty="0" smtClean="0"/>
              <a:t> the decision function and make decision as a new sample comes? </a:t>
            </a:r>
            <a:endParaRPr 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29</a:t>
            </a:fld>
            <a:endParaRPr lang="en-US"/>
          </a:p>
        </p:txBody>
      </p:sp>
      <p:pic>
        <p:nvPicPr>
          <p:cNvPr id="5" name="Picture 6" descr="http://www.rickconner.net/spamweb/blackbox.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575" y="1484785"/>
            <a:ext cx="7684573" cy="4256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52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Motivation of the Course</a:t>
            </a:r>
            <a:endParaRPr lang="en-US" dirty="0"/>
          </a:p>
        </p:txBody>
      </p:sp>
      <p:sp>
        <p:nvSpPr>
          <p:cNvPr id="3" name="内容占位符 2"/>
          <p:cNvSpPr>
            <a:spLocks noGrp="1"/>
          </p:cNvSpPr>
          <p:nvPr>
            <p:ph idx="1"/>
          </p:nvPr>
        </p:nvSpPr>
        <p:spPr>
          <a:xfrm>
            <a:off x="488504" y="1844825"/>
            <a:ext cx="8915400" cy="4248472"/>
          </a:xfrm>
        </p:spPr>
        <p:txBody>
          <a:bodyPr/>
          <a:lstStyle/>
          <a:p>
            <a:r>
              <a:rPr lang="en-US" dirty="0" smtClean="0"/>
              <a:t>Do you want to understand what is </a:t>
            </a:r>
            <a:r>
              <a:rPr lang="en-US" dirty="0" smtClean="0">
                <a:solidFill>
                  <a:srgbClr val="FF0000"/>
                </a:solidFill>
              </a:rPr>
              <a:t>big data</a:t>
            </a:r>
            <a:r>
              <a:rPr lang="en-US" dirty="0" smtClean="0"/>
              <a:t>? What are the main characteristics of </a:t>
            </a:r>
            <a:r>
              <a:rPr lang="en-US" altLang="zh-CN" dirty="0" smtClean="0">
                <a:solidFill>
                  <a:srgbClr val="FF0000"/>
                </a:solidFill>
              </a:rPr>
              <a:t>big data</a:t>
            </a:r>
            <a:r>
              <a:rPr lang="en-US" altLang="zh-CN" dirty="0"/>
              <a:t>? </a:t>
            </a:r>
            <a:endParaRPr lang="en-US" dirty="0" smtClean="0"/>
          </a:p>
          <a:p>
            <a:r>
              <a:rPr lang="en-US" dirty="0" smtClean="0"/>
              <a:t>Do you want to get familiar with the infrastructure and techniques of </a:t>
            </a:r>
            <a:r>
              <a:rPr lang="en-US" dirty="0" smtClean="0">
                <a:solidFill>
                  <a:srgbClr val="FF0000"/>
                </a:solidFill>
              </a:rPr>
              <a:t>big data analytics</a:t>
            </a:r>
            <a:r>
              <a:rPr lang="en-US" dirty="0" smtClean="0"/>
              <a:t>?</a:t>
            </a:r>
          </a:p>
          <a:p>
            <a:r>
              <a:rPr lang="en-US" dirty="0" smtClean="0"/>
              <a:t>Do you want to know the research challenges in the area of </a:t>
            </a:r>
            <a:r>
              <a:rPr lang="en-US" dirty="0" smtClean="0">
                <a:solidFill>
                  <a:srgbClr val="FF0000"/>
                </a:solidFill>
              </a:rPr>
              <a:t>big data learning and mining</a:t>
            </a:r>
            <a:r>
              <a:rPr lang="en-US" dirty="0" smtClean="0"/>
              <a:t>?</a:t>
            </a:r>
            <a:endParaRPr lang="en-US" dirty="0"/>
          </a:p>
        </p:txBody>
      </p:sp>
      <p:sp>
        <p:nvSpPr>
          <p:cNvPr id="4" name="灯片编号占位符 3"/>
          <p:cNvSpPr>
            <a:spLocks noGrp="1"/>
          </p:cNvSpPr>
          <p:nvPr>
            <p:ph type="sldNum" sz="quarter" idx="12"/>
          </p:nvPr>
        </p:nvSpPr>
        <p:spPr/>
        <p:txBody>
          <a:bodyPr/>
          <a:lstStyle/>
          <a:p>
            <a:pPr>
              <a:defRPr/>
            </a:pPr>
            <a:fld id="{DB3EC566-48E6-4552-87D6-CB322A8F1925}" type="slidenum">
              <a:rPr lang="en-US" smtClean="0"/>
              <a:pPr>
                <a:defRPr/>
              </a:pPr>
              <a:t>3</a:t>
            </a:fld>
            <a:endParaRPr lang="en-US"/>
          </a:p>
        </p:txBody>
      </p:sp>
    </p:spTree>
    <p:extLst>
      <p:ext uri="{BB962C8B-B14F-4D97-AF65-F5344CB8AC3E}">
        <p14:creationId xmlns:p14="http://schemas.microsoft.com/office/powerpoint/2010/main" val="129616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Active Learning</a:t>
            </a:r>
            <a:endParaRPr lang="zh-CN" altLang="en-US" dirty="0"/>
          </a:p>
        </p:txBody>
      </p:sp>
      <p:sp>
        <p:nvSpPr>
          <p:cNvPr id="3" name="Content Placeholder 2"/>
          <p:cNvSpPr>
            <a:spLocks noGrp="1"/>
          </p:cNvSpPr>
          <p:nvPr>
            <p:ph idx="1"/>
          </p:nvPr>
        </p:nvSpPr>
        <p:spPr>
          <a:xfrm>
            <a:off x="495300" y="1484785"/>
            <a:ext cx="8915400" cy="4525963"/>
          </a:xfrm>
        </p:spPr>
        <p:txBody>
          <a:bodyPr/>
          <a:lstStyle/>
          <a:p>
            <a:r>
              <a:rPr lang="en-US" altLang="zh-CN" dirty="0"/>
              <a:t>What is Active Learning?</a:t>
            </a:r>
          </a:p>
          <a:p>
            <a:pPr lvl="1"/>
            <a:r>
              <a:rPr lang="en-US" altLang="zh-CN" dirty="0" smtClean="0"/>
              <a:t>A </a:t>
            </a:r>
            <a:r>
              <a:rPr lang="en-US" altLang="zh-CN" dirty="0"/>
              <a:t>learning algorithm is able to interactively query the user (or some other information source) to obtain the desired outputs at new data points</a:t>
            </a:r>
          </a:p>
          <a:p>
            <a:endParaRPr lang="zh-CN" alt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30</a:t>
            </a:fld>
            <a:endParaRPr lang="en-US"/>
          </a:p>
        </p:txBody>
      </p:sp>
      <p:pic>
        <p:nvPicPr>
          <p:cNvPr id="6" name="Picture 2"/>
          <p:cNvPicPr>
            <a:picLocks noChangeAspect="1" noChangeArrowheads="1"/>
          </p:cNvPicPr>
          <p:nvPr/>
        </p:nvPicPr>
        <p:blipFill>
          <a:blip r:embed="rId2"/>
          <a:srcRect/>
          <a:stretch>
            <a:fillRect/>
          </a:stretch>
        </p:blipFill>
        <p:spPr bwMode="auto">
          <a:xfrm>
            <a:off x="1857759" y="3509392"/>
            <a:ext cx="5821927" cy="3204000"/>
          </a:xfrm>
          <a:prstGeom prst="rect">
            <a:avLst/>
          </a:prstGeom>
          <a:noFill/>
          <a:ln w="9525">
            <a:noFill/>
            <a:miter lim="800000"/>
            <a:headEnd/>
            <a:tailEnd/>
          </a:ln>
          <a:effectLst/>
        </p:spPr>
      </p:pic>
    </p:spTree>
    <p:extLst>
      <p:ext uri="{BB962C8B-B14F-4D97-AF65-F5344CB8AC3E}">
        <p14:creationId xmlns:p14="http://schemas.microsoft.com/office/powerpoint/2010/main" val="25438318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a:t>
            </a:r>
            <a:r>
              <a:rPr lang="en-US" dirty="0" smtClean="0"/>
              <a:t>Practice</a:t>
            </a:r>
            <a:endParaRPr lang="zh-CN" altLang="en-US" dirty="0"/>
          </a:p>
        </p:txBody>
      </p:sp>
      <p:sp>
        <p:nvSpPr>
          <p:cNvPr id="3" name="Content Placeholder 2"/>
          <p:cNvSpPr>
            <a:spLocks noGrp="1"/>
          </p:cNvSpPr>
          <p:nvPr>
            <p:ph idx="1"/>
          </p:nvPr>
        </p:nvSpPr>
        <p:spPr/>
        <p:txBody>
          <a:bodyPr/>
          <a:lstStyle/>
          <a:p>
            <a:r>
              <a:rPr lang="en-US" dirty="0"/>
              <a:t>Go to </a:t>
            </a:r>
            <a:r>
              <a:rPr lang="en-US" dirty="0" smtClean="0">
                <a:hlinkClick r:id="rId2" action="ppaction://hlinksldjump"/>
              </a:rPr>
              <a:t>practice</a:t>
            </a:r>
            <a:endParaRPr 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solidFill>
                  <a:prstClr val="black">
                    <a:tint val="75000"/>
                  </a:prstClr>
                </a:solidFill>
              </a:rPr>
              <a:pPr>
                <a:defRPr/>
              </a:pPr>
              <a:t>31</a:t>
            </a:fld>
            <a:endParaRPr lang="en-US">
              <a:solidFill>
                <a:prstClr val="black">
                  <a:tint val="75000"/>
                </a:prstClr>
              </a:solidFill>
            </a:endParaRPr>
          </a:p>
        </p:txBody>
      </p:sp>
    </p:spTree>
    <p:extLst>
      <p:ext uri="{BB962C8B-B14F-4D97-AF65-F5344CB8AC3E}">
        <p14:creationId xmlns:p14="http://schemas.microsoft.com/office/powerpoint/2010/main" val="13543916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solidFill>
                  <a:schemeClr val="bg1">
                    <a:lumMod val="85000"/>
                  </a:schemeClr>
                </a:solidFill>
              </a:rPr>
              <a:t>Administrative</a:t>
            </a:r>
            <a:endParaRPr lang="en-US" dirty="0">
              <a:solidFill>
                <a:schemeClr val="bg1">
                  <a:lumMod val="85000"/>
                </a:schemeClr>
              </a:solidFill>
            </a:endParaRPr>
          </a:p>
          <a:p>
            <a:r>
              <a:rPr lang="en-US" dirty="0" smtClean="0"/>
              <a:t>Introduction</a:t>
            </a:r>
          </a:p>
          <a:p>
            <a:endParaRPr lang="en-US" dirty="0" smtClean="0"/>
          </a:p>
          <a:p>
            <a:endParaRPr lang="en-US" dirty="0" smtClean="0"/>
          </a:p>
        </p:txBody>
      </p:sp>
      <p:sp>
        <p:nvSpPr>
          <p:cNvPr id="4" name="灯片编号占位符 3"/>
          <p:cNvSpPr>
            <a:spLocks noGrp="1"/>
          </p:cNvSpPr>
          <p:nvPr>
            <p:ph type="sldNum" sz="quarter" idx="12"/>
          </p:nvPr>
        </p:nvSpPr>
        <p:spPr/>
        <p:txBody>
          <a:bodyPr/>
          <a:lstStyle/>
          <a:p>
            <a:pPr>
              <a:defRPr/>
            </a:pPr>
            <a:fld id="{DB3EC566-48E6-4552-87D6-CB322A8F1925}" type="slidenum">
              <a:rPr lang="en-US" smtClean="0"/>
              <a:pPr>
                <a:defRPr/>
              </a:pPr>
              <a:t>32</a:t>
            </a:fld>
            <a:endParaRPr lang="en-US"/>
          </a:p>
        </p:txBody>
      </p:sp>
    </p:spTree>
    <p:extLst>
      <p:ext uri="{BB962C8B-B14F-4D97-AF65-F5344CB8AC3E}">
        <p14:creationId xmlns:p14="http://schemas.microsoft.com/office/powerpoint/2010/main" val="1331435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Introduction to Big Data</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33</a:t>
            </a:fld>
            <a:endParaRPr lang="en-US"/>
          </a:p>
        </p:txBody>
      </p:sp>
    </p:spTree>
    <p:extLst>
      <p:ext uri="{BB962C8B-B14F-4D97-AF65-F5344CB8AC3E}">
        <p14:creationId xmlns:p14="http://schemas.microsoft.com/office/powerpoint/2010/main" val="25256987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de-DE" dirty="0" smtClean="0">
                <a:solidFill>
                  <a:schemeClr val="tx1"/>
                </a:solidFill>
              </a:rPr>
              <a:t>Definition of </a:t>
            </a:r>
            <a:r>
              <a:rPr lang="de-DE" dirty="0" smtClean="0"/>
              <a:t>Big Data</a:t>
            </a:r>
            <a:endParaRPr lang="en-US" dirty="0"/>
          </a:p>
        </p:txBody>
      </p:sp>
      <p:sp>
        <p:nvSpPr>
          <p:cNvPr id="3" name="内容占位符 2"/>
          <p:cNvSpPr>
            <a:spLocks noGrp="1"/>
          </p:cNvSpPr>
          <p:nvPr>
            <p:ph idx="1"/>
          </p:nvPr>
        </p:nvSpPr>
        <p:spPr>
          <a:xfrm>
            <a:off x="495300" y="1600201"/>
            <a:ext cx="8915400" cy="3773016"/>
          </a:xfrm>
        </p:spPr>
        <p:txBody>
          <a:bodyPr>
            <a:normAutofit/>
          </a:bodyPr>
          <a:lstStyle/>
          <a:p>
            <a:pPr>
              <a:spcBef>
                <a:spcPts val="700"/>
              </a:spcBef>
            </a:pPr>
            <a:r>
              <a:rPr lang="en-US" dirty="0" smtClean="0"/>
              <a:t>Big data </a:t>
            </a:r>
            <a:r>
              <a:rPr lang="en-US" dirty="0"/>
              <a:t>is </a:t>
            </a:r>
            <a:r>
              <a:rPr lang="en-US" dirty="0" smtClean="0"/>
              <a:t>the study and applications of </a:t>
            </a:r>
            <a:r>
              <a:rPr lang="en-US" dirty="0">
                <a:solidFill>
                  <a:srgbClr val="0000FF"/>
                </a:solidFill>
              </a:rPr>
              <a:t>data sets</a:t>
            </a:r>
            <a:r>
              <a:rPr lang="en-US" dirty="0"/>
              <a:t> so </a:t>
            </a:r>
            <a:r>
              <a:rPr lang="en-US" dirty="0" smtClean="0">
                <a:solidFill>
                  <a:srgbClr val="0000FF"/>
                </a:solidFill>
              </a:rPr>
              <a:t>big </a:t>
            </a:r>
            <a:r>
              <a:rPr lang="en-US" dirty="0"/>
              <a:t>and </a:t>
            </a:r>
            <a:r>
              <a:rPr lang="en-US" dirty="0">
                <a:solidFill>
                  <a:srgbClr val="0000FF"/>
                </a:solidFill>
              </a:rPr>
              <a:t>complex </a:t>
            </a:r>
            <a:r>
              <a:rPr lang="en-US" dirty="0"/>
              <a:t>that </a:t>
            </a:r>
            <a:r>
              <a:rPr lang="en-US" dirty="0" smtClean="0"/>
              <a:t>traditional </a:t>
            </a:r>
            <a:r>
              <a:rPr lang="en-US" dirty="0" smtClean="0">
                <a:solidFill>
                  <a:srgbClr val="0000FF"/>
                </a:solidFill>
              </a:rPr>
              <a:t>data-processing application software</a:t>
            </a:r>
            <a:r>
              <a:rPr lang="en-US" altLang="zh-CN" dirty="0" smtClean="0"/>
              <a:t> </a:t>
            </a:r>
            <a:r>
              <a:rPr lang="en-US" dirty="0" smtClean="0"/>
              <a:t>are inadequate to deal with them.</a:t>
            </a:r>
            <a:endParaRPr lang="en-US" dirty="0">
              <a:solidFill>
                <a:srgbClr val="FF0000"/>
              </a:solidFill>
            </a:endParaRPr>
          </a:p>
          <a:p>
            <a:endParaRPr lang="en-US" dirty="0"/>
          </a:p>
        </p:txBody>
      </p:sp>
      <p:sp>
        <p:nvSpPr>
          <p:cNvPr id="4" name="灯片编号占位符 3"/>
          <p:cNvSpPr>
            <a:spLocks noGrp="1"/>
          </p:cNvSpPr>
          <p:nvPr>
            <p:ph type="sldNum" sz="quarter" idx="12"/>
          </p:nvPr>
        </p:nvSpPr>
        <p:spPr>
          <a:xfrm>
            <a:off x="7099300" y="6376244"/>
            <a:ext cx="2311400" cy="365125"/>
          </a:xfrm>
        </p:spPr>
        <p:txBody>
          <a:bodyPr/>
          <a:lstStyle/>
          <a:p>
            <a:pPr>
              <a:defRPr/>
            </a:pPr>
            <a:fld id="{DB3EC566-48E6-4552-87D6-CB322A8F1925}" type="slidenum">
              <a:rPr lang="en-US" smtClean="0"/>
              <a:pPr>
                <a:defRPr/>
              </a:pPr>
              <a:t>34</a:t>
            </a:fld>
            <a:endParaRPr lang="en-US"/>
          </a:p>
        </p:txBody>
      </p:sp>
      <p:sp>
        <p:nvSpPr>
          <p:cNvPr id="5" name="TextBox 4"/>
          <p:cNvSpPr txBox="1"/>
          <p:nvPr/>
        </p:nvSpPr>
        <p:spPr>
          <a:xfrm>
            <a:off x="4484948" y="4509121"/>
            <a:ext cx="4680520" cy="461665"/>
          </a:xfrm>
          <a:prstGeom prst="rect">
            <a:avLst/>
          </a:prstGeom>
          <a:noFill/>
        </p:spPr>
        <p:txBody>
          <a:bodyPr wrap="square" rtlCol="0">
            <a:spAutoFit/>
          </a:bodyPr>
          <a:lstStyle/>
          <a:p>
            <a:pPr algn="r"/>
            <a:r>
              <a:rPr lang="en-US" altLang="zh-CN" dirty="0" smtClean="0">
                <a:solidFill>
                  <a:schemeClr val="tx1"/>
                </a:solidFill>
                <a:latin typeface="+mj-lt"/>
              </a:rPr>
              <a:t>From </a:t>
            </a:r>
            <a:r>
              <a:rPr lang="en-US" altLang="zh-CN" dirty="0" smtClean="0">
                <a:solidFill>
                  <a:schemeClr val="tx1"/>
                </a:solidFill>
                <a:latin typeface="+mj-lt"/>
                <a:hlinkClick r:id="rId3"/>
              </a:rPr>
              <a:t>wiki</a:t>
            </a:r>
            <a:endParaRPr lang="zh-CN" altLang="en-US" dirty="0">
              <a:solidFill>
                <a:schemeClr val="tx1"/>
              </a:solidFill>
              <a:latin typeface="+mj-lt"/>
            </a:endParaRPr>
          </a:p>
        </p:txBody>
      </p:sp>
    </p:spTree>
    <p:extLst>
      <p:ext uri="{BB962C8B-B14F-4D97-AF65-F5344CB8AC3E}">
        <p14:creationId xmlns:p14="http://schemas.microsoft.com/office/powerpoint/2010/main" val="27538495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Evolution of Big Data</a:t>
            </a:r>
            <a:endParaRPr lang="zh-CN" altLang="en-US" dirty="0"/>
          </a:p>
        </p:txBody>
      </p:sp>
      <p:sp>
        <p:nvSpPr>
          <p:cNvPr id="3" name="Content Placeholder 2"/>
          <p:cNvSpPr>
            <a:spLocks noGrp="1"/>
          </p:cNvSpPr>
          <p:nvPr>
            <p:ph idx="1"/>
          </p:nvPr>
        </p:nvSpPr>
        <p:spPr/>
        <p:txBody>
          <a:bodyPr/>
          <a:lstStyle/>
          <a:p>
            <a:r>
              <a:rPr lang="en-US" altLang="zh-CN" dirty="0" smtClean="0"/>
              <a:t>Birth: 1880 US census</a:t>
            </a:r>
          </a:p>
          <a:p>
            <a:r>
              <a:rPr lang="en-US" altLang="zh-CN" dirty="0" smtClean="0"/>
              <a:t>Adolescence: Big Science</a:t>
            </a:r>
          </a:p>
          <a:p>
            <a:r>
              <a:rPr lang="en-US" altLang="zh-CN" dirty="0"/>
              <a:t>Modern </a:t>
            </a:r>
            <a:r>
              <a:rPr lang="en-US" altLang="zh-CN" dirty="0" smtClean="0"/>
              <a:t>Era: Big Business</a:t>
            </a:r>
          </a:p>
        </p:txBody>
      </p:sp>
      <p:sp>
        <p:nvSpPr>
          <p:cNvPr id="4" name="Slide Number Placeholder 3"/>
          <p:cNvSpPr>
            <a:spLocks noGrp="1"/>
          </p:cNvSpPr>
          <p:nvPr>
            <p:ph type="sldNum" sz="quarter" idx="12"/>
          </p:nvPr>
        </p:nvSpPr>
        <p:spPr/>
        <p:txBody>
          <a:bodyPr/>
          <a:lstStyle/>
          <a:p>
            <a:fld id="{B7E8E561-0EBC-4EDE-97A5-C8D1B3FB9BA9}" type="slidenum">
              <a:rPr lang="zh-CN" altLang="en-US" smtClean="0"/>
              <a:t>35</a:t>
            </a:fld>
            <a:endParaRPr lang="zh-CN" altLang="en-US"/>
          </a:p>
        </p:txBody>
      </p:sp>
    </p:spTree>
    <p:extLst>
      <p:ext uri="{BB962C8B-B14F-4D97-AF65-F5344CB8AC3E}">
        <p14:creationId xmlns:p14="http://schemas.microsoft.com/office/powerpoint/2010/main" val="1878323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altLang="zh-CN" dirty="0"/>
              <a:t>Birth: 1880 US census</a:t>
            </a:r>
            <a:endParaRPr lang="zh-CN" altLang="en-US" dirty="0"/>
          </a:p>
        </p:txBody>
      </p:sp>
      <p:sp>
        <p:nvSpPr>
          <p:cNvPr id="8" name="Subtitle 7"/>
          <p:cNvSpPr>
            <a:spLocks noGrp="1"/>
          </p:cNvSpPr>
          <p:nvPr>
            <p:ph type="subTitle" idx="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7E8E561-0EBC-4EDE-97A5-C8D1B3FB9BA9}" type="slidenum">
              <a:rPr lang="zh-CN" altLang="en-US" smtClean="0"/>
              <a:t>36</a:t>
            </a:fld>
            <a:endParaRPr lang="zh-CN" altLang="en-US"/>
          </a:p>
        </p:txBody>
      </p:sp>
    </p:spTree>
    <p:extLst>
      <p:ext uri="{BB962C8B-B14F-4D97-AF65-F5344CB8AC3E}">
        <p14:creationId xmlns:p14="http://schemas.microsoft.com/office/powerpoint/2010/main" val="23368445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The First Big Data Challenge</a:t>
            </a:r>
            <a:endParaRPr lang="zh-CN" altLang="en-US" dirty="0"/>
          </a:p>
        </p:txBody>
      </p:sp>
      <p:sp>
        <p:nvSpPr>
          <p:cNvPr id="3" name="Content Placeholder 2"/>
          <p:cNvSpPr>
            <a:spLocks noGrp="1"/>
          </p:cNvSpPr>
          <p:nvPr>
            <p:ph sz="half" idx="1"/>
          </p:nvPr>
        </p:nvSpPr>
        <p:spPr/>
        <p:txBody>
          <a:bodyPr/>
          <a:lstStyle/>
          <a:p>
            <a:r>
              <a:rPr lang="en-US" altLang="zh-CN" dirty="0" smtClean="0"/>
              <a:t>1880 census</a:t>
            </a:r>
          </a:p>
          <a:p>
            <a:r>
              <a:rPr lang="en-US" altLang="zh-CN" dirty="0" smtClean="0"/>
              <a:t>50 million people</a:t>
            </a:r>
            <a:endParaRPr lang="en-US" altLang="zh-CN" dirty="0"/>
          </a:p>
          <a:p>
            <a:r>
              <a:rPr lang="en-US" altLang="zh-CN" dirty="0" smtClean="0"/>
              <a:t>Age, gender (sex), occupation, education level, no. of insane people in household</a:t>
            </a:r>
            <a:endParaRPr lang="zh-CN" alt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74991" y="1628800"/>
            <a:ext cx="4233160" cy="4689038"/>
          </a:xfrm>
        </p:spPr>
      </p:pic>
      <p:sp>
        <p:nvSpPr>
          <p:cNvPr id="4" name="Slide Number Placeholder 3"/>
          <p:cNvSpPr>
            <a:spLocks noGrp="1"/>
          </p:cNvSpPr>
          <p:nvPr>
            <p:ph type="sldNum" sz="quarter" idx="12"/>
          </p:nvPr>
        </p:nvSpPr>
        <p:spPr/>
        <p:txBody>
          <a:bodyPr/>
          <a:lstStyle/>
          <a:p>
            <a:fld id="{B7E8E561-0EBC-4EDE-97A5-C8D1B3FB9BA9}" type="slidenum">
              <a:rPr lang="zh-CN" altLang="en-US" smtClean="0"/>
              <a:t>37</a:t>
            </a:fld>
            <a:endParaRPr lang="zh-CN" altLang="en-US"/>
          </a:p>
        </p:txBody>
      </p:sp>
    </p:spTree>
    <p:extLst>
      <p:ext uri="{BB962C8B-B14F-4D97-AF65-F5344CB8AC3E}">
        <p14:creationId xmlns:p14="http://schemas.microsoft.com/office/powerpoint/2010/main" val="28580223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The First Big Data Solution</a:t>
            </a:r>
            <a:endParaRPr lang="zh-CN" altLang="en-US" dirty="0"/>
          </a:p>
        </p:txBody>
      </p:sp>
      <p:sp>
        <p:nvSpPr>
          <p:cNvPr id="3" name="Content Placeholder 2"/>
          <p:cNvSpPr>
            <a:spLocks noGrp="1"/>
          </p:cNvSpPr>
          <p:nvPr>
            <p:ph sz="half" idx="1"/>
          </p:nvPr>
        </p:nvSpPr>
        <p:spPr/>
        <p:txBody>
          <a:bodyPr/>
          <a:lstStyle/>
          <a:p>
            <a:r>
              <a:rPr lang="en-US" altLang="zh-CN" dirty="0" smtClean="0"/>
              <a:t>Hollerith Tabulating System</a:t>
            </a:r>
          </a:p>
          <a:p>
            <a:r>
              <a:rPr lang="en-US" altLang="zh-CN" dirty="0" smtClean="0"/>
              <a:t>Punched cards – 80 variables</a:t>
            </a:r>
          </a:p>
          <a:p>
            <a:r>
              <a:rPr lang="en-US" altLang="zh-CN" dirty="0" smtClean="0"/>
              <a:t>Used for 1890 census</a:t>
            </a:r>
          </a:p>
          <a:p>
            <a:r>
              <a:rPr lang="en-US" altLang="zh-CN" dirty="0" smtClean="0"/>
              <a:t>6 weeks instead of 7+ years</a:t>
            </a:r>
          </a:p>
          <a:p>
            <a:endParaRPr lang="zh-CN" alt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43044" y="1772816"/>
            <a:ext cx="3900433" cy="2045682"/>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1052" y="4149081"/>
            <a:ext cx="3744416" cy="2309493"/>
          </a:xfrm>
          <a:prstGeom prst="rect">
            <a:avLst/>
          </a:prstGeom>
        </p:spPr>
      </p:pic>
      <p:sp>
        <p:nvSpPr>
          <p:cNvPr id="4" name="Slide Number Placeholder 3"/>
          <p:cNvSpPr>
            <a:spLocks noGrp="1"/>
          </p:cNvSpPr>
          <p:nvPr>
            <p:ph type="sldNum" sz="quarter" idx="12"/>
          </p:nvPr>
        </p:nvSpPr>
        <p:spPr/>
        <p:txBody>
          <a:bodyPr/>
          <a:lstStyle/>
          <a:p>
            <a:fld id="{B7E8E561-0EBC-4EDE-97A5-C8D1B3FB9BA9}" type="slidenum">
              <a:rPr lang="zh-CN" altLang="en-US" smtClean="0"/>
              <a:t>38</a:t>
            </a:fld>
            <a:endParaRPr lang="zh-CN" altLang="en-US"/>
          </a:p>
        </p:txBody>
      </p:sp>
    </p:spTree>
    <p:extLst>
      <p:ext uri="{BB962C8B-B14F-4D97-AF65-F5344CB8AC3E}">
        <p14:creationId xmlns:p14="http://schemas.microsoft.com/office/powerpoint/2010/main" val="36740007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Manhattan Project (1946 - 1949)</a:t>
            </a:r>
            <a:endParaRPr lang="zh-CN" altLang="en-US" dirty="0"/>
          </a:p>
        </p:txBody>
      </p:sp>
      <p:sp>
        <p:nvSpPr>
          <p:cNvPr id="3" name="Content Placeholder 2"/>
          <p:cNvSpPr>
            <a:spLocks noGrp="1"/>
          </p:cNvSpPr>
          <p:nvPr>
            <p:ph sz="half" idx="1"/>
          </p:nvPr>
        </p:nvSpPr>
        <p:spPr/>
        <p:txBody>
          <a:bodyPr/>
          <a:lstStyle/>
          <a:p>
            <a:r>
              <a:rPr lang="en-US" altLang="zh-CN" dirty="0" smtClean="0">
                <a:ea typeface="宋体" charset="-122"/>
              </a:rPr>
              <a:t>$2 billion (approx. 26 billion in 2013)</a:t>
            </a:r>
          </a:p>
          <a:p>
            <a:pPr marL="457200" lvl="1" indent="0">
              <a:buNone/>
            </a:pPr>
            <a:r>
              <a:rPr lang="en-US" altLang="zh-CN" dirty="0" smtClean="0">
                <a:ea typeface="宋体" charset="-122"/>
              </a:rPr>
              <a:t> </a:t>
            </a:r>
          </a:p>
          <a:p>
            <a:r>
              <a:rPr lang="en-US" altLang="zh-CN" dirty="0" smtClean="0">
                <a:ea typeface="宋体" charset="-122"/>
              </a:rPr>
              <a:t>Catalyst for “Big Science” </a:t>
            </a:r>
            <a:endParaRPr lang="zh-CN" altLang="en-US" dirty="0"/>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421052" y="1628800"/>
            <a:ext cx="3744416" cy="3974842"/>
          </a:xfrm>
        </p:spPr>
      </p:pic>
      <p:sp>
        <p:nvSpPr>
          <p:cNvPr id="4" name="Slide Number Placeholder 3"/>
          <p:cNvSpPr>
            <a:spLocks noGrp="1"/>
          </p:cNvSpPr>
          <p:nvPr>
            <p:ph type="sldNum" sz="quarter" idx="12"/>
          </p:nvPr>
        </p:nvSpPr>
        <p:spPr/>
        <p:txBody>
          <a:bodyPr/>
          <a:lstStyle/>
          <a:p>
            <a:fld id="{B7E8E561-0EBC-4EDE-97A5-C8D1B3FB9BA9}" type="slidenum">
              <a:rPr lang="zh-CN" altLang="en-US" smtClean="0"/>
              <a:t>39</a:t>
            </a:fld>
            <a:endParaRPr lang="zh-CN" altLang="en-US"/>
          </a:p>
        </p:txBody>
      </p:sp>
    </p:spTree>
    <p:extLst>
      <p:ext uri="{BB962C8B-B14F-4D97-AF65-F5344CB8AC3E}">
        <p14:creationId xmlns:p14="http://schemas.microsoft.com/office/powerpoint/2010/main" val="32585722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Motivation of This Lecture</a:t>
            </a:r>
            <a:endParaRPr lang="en-US" dirty="0"/>
          </a:p>
        </p:txBody>
      </p:sp>
      <p:sp>
        <p:nvSpPr>
          <p:cNvPr id="3" name="内容占位符 2"/>
          <p:cNvSpPr>
            <a:spLocks noGrp="1"/>
          </p:cNvSpPr>
          <p:nvPr>
            <p:ph idx="1"/>
          </p:nvPr>
        </p:nvSpPr>
        <p:spPr/>
        <p:txBody>
          <a:bodyPr/>
          <a:lstStyle/>
          <a:p>
            <a:r>
              <a:rPr lang="en-US" dirty="0">
                <a:solidFill>
                  <a:srgbClr val="000000"/>
                </a:solidFill>
              </a:rPr>
              <a:t>Introduce the </a:t>
            </a:r>
            <a:r>
              <a:rPr lang="en-US" dirty="0">
                <a:solidFill>
                  <a:srgbClr val="FF0000"/>
                </a:solidFill>
              </a:rPr>
              <a:t>overall structure</a:t>
            </a:r>
            <a:r>
              <a:rPr lang="en-US" dirty="0">
                <a:solidFill>
                  <a:srgbClr val="000000"/>
                </a:solidFill>
              </a:rPr>
              <a:t> of this course</a:t>
            </a:r>
          </a:p>
          <a:p>
            <a:r>
              <a:rPr lang="en-US" dirty="0" smtClean="0"/>
              <a:t>Introduce the </a:t>
            </a:r>
            <a:r>
              <a:rPr lang="en-US" dirty="0" smtClean="0">
                <a:solidFill>
                  <a:srgbClr val="FF0000"/>
                </a:solidFill>
              </a:rPr>
              <a:t>evolution</a:t>
            </a:r>
            <a:r>
              <a:rPr lang="en-US" dirty="0" smtClean="0"/>
              <a:t> of </a:t>
            </a:r>
            <a:r>
              <a:rPr lang="en-US" altLang="zh-CN" dirty="0" smtClean="0"/>
              <a:t>big data</a:t>
            </a:r>
            <a:endParaRPr lang="en-US" dirty="0" smtClean="0"/>
          </a:p>
          <a:p>
            <a:r>
              <a:rPr lang="en-US" dirty="0" smtClean="0"/>
              <a:t>Introduce the </a:t>
            </a:r>
            <a:r>
              <a:rPr lang="en-US" dirty="0" smtClean="0">
                <a:solidFill>
                  <a:srgbClr val="FF0000"/>
                </a:solidFill>
              </a:rPr>
              <a:t>characteristics</a:t>
            </a:r>
            <a:r>
              <a:rPr lang="en-US" dirty="0" smtClean="0"/>
              <a:t> of </a:t>
            </a:r>
            <a:r>
              <a:rPr lang="en-US" altLang="zh-CN" dirty="0" smtClean="0"/>
              <a:t>big data</a:t>
            </a:r>
          </a:p>
          <a:p>
            <a:r>
              <a:rPr lang="en-US" dirty="0"/>
              <a:t>Introduce </a:t>
            </a:r>
            <a:r>
              <a:rPr lang="en-US" dirty="0" smtClean="0"/>
              <a:t>some </a:t>
            </a:r>
            <a:r>
              <a:rPr lang="en-US" dirty="0" smtClean="0">
                <a:solidFill>
                  <a:srgbClr val="FF0000"/>
                </a:solidFill>
              </a:rPr>
              <a:t>problems </a:t>
            </a:r>
            <a:r>
              <a:rPr lang="en-US" dirty="0" smtClean="0"/>
              <a:t>and</a:t>
            </a:r>
            <a:r>
              <a:rPr lang="en-US" dirty="0" smtClean="0">
                <a:solidFill>
                  <a:srgbClr val="FF0000"/>
                </a:solidFill>
              </a:rPr>
              <a:t> lessens </a:t>
            </a:r>
            <a:r>
              <a:rPr lang="en-US" dirty="0" smtClean="0"/>
              <a:t>of analyzing </a:t>
            </a:r>
            <a:r>
              <a:rPr lang="en-US" altLang="zh-CN" dirty="0"/>
              <a:t>big data</a:t>
            </a:r>
          </a:p>
          <a:p>
            <a:endParaRPr lang="en-US" dirty="0" smtClean="0">
              <a:solidFill>
                <a:srgbClr val="FF0000"/>
              </a:solidFill>
            </a:endParaRPr>
          </a:p>
          <a:p>
            <a:endParaRPr lang="en-US" dirty="0" smtClean="0">
              <a:solidFill>
                <a:srgbClr val="000000"/>
              </a:solidFill>
            </a:endParaRPr>
          </a:p>
        </p:txBody>
      </p:sp>
      <p:sp>
        <p:nvSpPr>
          <p:cNvPr id="4" name="灯片编号占位符 3"/>
          <p:cNvSpPr>
            <a:spLocks noGrp="1"/>
          </p:cNvSpPr>
          <p:nvPr>
            <p:ph type="sldNum" sz="quarter" idx="12"/>
          </p:nvPr>
        </p:nvSpPr>
        <p:spPr/>
        <p:txBody>
          <a:bodyPr/>
          <a:lstStyle/>
          <a:p>
            <a:pPr>
              <a:defRPr/>
            </a:pPr>
            <a:fld id="{DB3EC566-48E6-4552-87D6-CB322A8F1925}" type="slidenum">
              <a:rPr lang="en-US" smtClean="0"/>
              <a:pPr>
                <a:defRPr/>
              </a:pPr>
              <a:t>4</a:t>
            </a:fld>
            <a:endParaRPr lang="en-US"/>
          </a:p>
        </p:txBody>
      </p:sp>
    </p:spTree>
    <p:extLst>
      <p:ext uri="{BB962C8B-B14F-4D97-AF65-F5344CB8AC3E}">
        <p14:creationId xmlns:p14="http://schemas.microsoft.com/office/powerpoint/2010/main" val="18444838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Space Program (1960s)</a:t>
            </a:r>
            <a:endParaRPr lang="zh-CN" altLang="en-US" dirty="0"/>
          </a:p>
        </p:txBody>
      </p:sp>
      <p:sp>
        <p:nvSpPr>
          <p:cNvPr id="4" name="Content Placeholder 3"/>
          <p:cNvSpPr>
            <a:spLocks noGrp="1"/>
          </p:cNvSpPr>
          <p:nvPr>
            <p:ph sz="half" idx="1"/>
          </p:nvPr>
        </p:nvSpPr>
        <p:spPr/>
        <p:txBody>
          <a:bodyPr/>
          <a:lstStyle/>
          <a:p>
            <a:r>
              <a:rPr lang="en-US" altLang="zh-CN" dirty="0" smtClean="0"/>
              <a:t>Began in late 1950s</a:t>
            </a:r>
          </a:p>
          <a:p>
            <a:endParaRPr lang="en-US" altLang="zh-CN" dirty="0"/>
          </a:p>
          <a:p>
            <a:r>
              <a:rPr lang="en-US" altLang="zh-CN" dirty="0" smtClean="0"/>
              <a:t>An active area of big data nowadays</a:t>
            </a:r>
            <a:endParaRPr lang="zh-CN" altLang="en-US"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709708" y="1844825"/>
            <a:ext cx="3237581" cy="3790007"/>
          </a:xfrm>
        </p:spPr>
      </p:pic>
      <p:sp>
        <p:nvSpPr>
          <p:cNvPr id="3" name="Slide Number Placeholder 2"/>
          <p:cNvSpPr>
            <a:spLocks noGrp="1"/>
          </p:cNvSpPr>
          <p:nvPr>
            <p:ph type="sldNum" sz="quarter" idx="12"/>
          </p:nvPr>
        </p:nvSpPr>
        <p:spPr/>
        <p:txBody>
          <a:bodyPr/>
          <a:lstStyle/>
          <a:p>
            <a:fld id="{B7E8E561-0EBC-4EDE-97A5-C8D1B3FB9BA9}" type="slidenum">
              <a:rPr lang="zh-CN" altLang="en-US" smtClean="0"/>
              <a:t>40</a:t>
            </a:fld>
            <a:endParaRPr lang="zh-CN" altLang="en-US"/>
          </a:p>
        </p:txBody>
      </p:sp>
    </p:spTree>
    <p:extLst>
      <p:ext uri="{BB962C8B-B14F-4D97-AF65-F5344CB8AC3E}">
        <p14:creationId xmlns:p14="http://schemas.microsoft.com/office/powerpoint/2010/main" val="17694756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altLang="zh-CN" dirty="0"/>
              <a:t>Adolescence: Big </a:t>
            </a:r>
            <a:r>
              <a:rPr lang="en-US" altLang="zh-CN" dirty="0" smtClean="0"/>
              <a:t>Science</a:t>
            </a:r>
            <a:endParaRPr lang="zh-CN" altLang="en-US" dirty="0"/>
          </a:p>
        </p:txBody>
      </p:sp>
      <p:sp>
        <p:nvSpPr>
          <p:cNvPr id="8" name="Subtitle 7"/>
          <p:cNvSpPr>
            <a:spLocks noGrp="1"/>
          </p:cNvSpPr>
          <p:nvPr>
            <p:ph type="subTitle" idx="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7E8E561-0EBC-4EDE-97A5-C8D1B3FB9BA9}" type="slidenum">
              <a:rPr lang="zh-CN" altLang="en-US" smtClean="0"/>
              <a:t>41</a:t>
            </a:fld>
            <a:endParaRPr lang="zh-CN" altLang="en-US"/>
          </a:p>
        </p:txBody>
      </p:sp>
    </p:spTree>
    <p:extLst>
      <p:ext uri="{BB962C8B-B14F-4D97-AF65-F5344CB8AC3E}">
        <p14:creationId xmlns:p14="http://schemas.microsoft.com/office/powerpoint/2010/main" val="28580996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Big Science</a:t>
            </a:r>
            <a:endParaRPr lang="zh-CN" altLang="en-US" dirty="0"/>
          </a:p>
        </p:txBody>
      </p:sp>
      <p:sp>
        <p:nvSpPr>
          <p:cNvPr id="3" name="Content Placeholder 2"/>
          <p:cNvSpPr>
            <a:spLocks noGrp="1"/>
          </p:cNvSpPr>
          <p:nvPr>
            <p:ph sz="half" idx="1"/>
          </p:nvPr>
        </p:nvSpPr>
        <p:spPr>
          <a:xfrm>
            <a:off x="495300" y="1600201"/>
            <a:ext cx="5315795" cy="4525963"/>
          </a:xfrm>
        </p:spPr>
        <p:txBody>
          <a:bodyPr>
            <a:normAutofit lnSpcReduction="10000"/>
          </a:bodyPr>
          <a:lstStyle/>
          <a:p>
            <a:r>
              <a:rPr lang="en-US" altLang="zh-CN" dirty="0" smtClean="0"/>
              <a:t>The International Geophysical Year</a:t>
            </a:r>
          </a:p>
          <a:p>
            <a:pPr lvl="1"/>
            <a:r>
              <a:rPr lang="en-US" altLang="zh-CN" dirty="0" smtClean="0"/>
              <a:t>An international scientific project</a:t>
            </a:r>
          </a:p>
          <a:p>
            <a:pPr lvl="1"/>
            <a:r>
              <a:rPr lang="en-US" altLang="zh-CN" dirty="0" smtClean="0"/>
              <a:t>Last from Jul. 1, 1957 to Dec.  31, 1958</a:t>
            </a:r>
          </a:p>
          <a:p>
            <a:r>
              <a:rPr lang="en-US" altLang="zh-CN" dirty="0" smtClean="0"/>
              <a:t>A synoptic collection of observational data on a global scale </a:t>
            </a:r>
          </a:p>
          <a:p>
            <a:r>
              <a:rPr lang="en-US" altLang="zh-CN" dirty="0" smtClean="0"/>
              <a:t>Implications</a:t>
            </a:r>
          </a:p>
          <a:p>
            <a:pPr lvl="1"/>
            <a:r>
              <a:rPr lang="en-US" altLang="zh-CN" dirty="0" smtClean="0"/>
              <a:t>Big budgets, Big staffs, Big machines, Big laboratories</a:t>
            </a:r>
            <a:endParaRPr lang="zh-CN" altLang="en-US" dirty="0"/>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92991" y="4149080"/>
            <a:ext cx="2652000" cy="1591200"/>
          </a:xfr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9147" y="1412776"/>
            <a:ext cx="2652295" cy="2448272"/>
          </a:xfrm>
          <a:prstGeom prst="rect">
            <a:avLst/>
          </a:prstGeom>
        </p:spPr>
      </p:pic>
      <p:sp>
        <p:nvSpPr>
          <p:cNvPr id="4" name="Slide Number Placeholder 3"/>
          <p:cNvSpPr>
            <a:spLocks noGrp="1"/>
          </p:cNvSpPr>
          <p:nvPr>
            <p:ph type="sldNum" sz="quarter" idx="12"/>
          </p:nvPr>
        </p:nvSpPr>
        <p:spPr/>
        <p:txBody>
          <a:bodyPr/>
          <a:lstStyle/>
          <a:p>
            <a:fld id="{B7E8E561-0EBC-4EDE-97A5-C8D1B3FB9BA9}" type="slidenum">
              <a:rPr lang="zh-CN" altLang="en-US" smtClean="0"/>
              <a:t>42</a:t>
            </a:fld>
            <a:endParaRPr lang="zh-CN" altLang="en-US"/>
          </a:p>
        </p:txBody>
      </p:sp>
    </p:spTree>
    <p:extLst>
      <p:ext uri="{BB962C8B-B14F-4D97-AF65-F5344CB8AC3E}">
        <p14:creationId xmlns:p14="http://schemas.microsoft.com/office/powerpoint/2010/main" val="41681496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Summary of Big Science</a:t>
            </a:r>
            <a:endParaRPr lang="zh-CN" altLang="en-US" dirty="0"/>
          </a:p>
        </p:txBody>
      </p:sp>
      <p:sp>
        <p:nvSpPr>
          <p:cNvPr id="5" name="Content Placeholder 4"/>
          <p:cNvSpPr>
            <a:spLocks noGrp="1"/>
          </p:cNvSpPr>
          <p:nvPr>
            <p:ph idx="1"/>
          </p:nvPr>
        </p:nvSpPr>
        <p:spPr>
          <a:xfrm>
            <a:off x="495300" y="1600200"/>
            <a:ext cx="8915400" cy="4709120"/>
          </a:xfrm>
        </p:spPr>
        <p:txBody>
          <a:bodyPr>
            <a:normAutofit fontScale="92500"/>
          </a:bodyPr>
          <a:lstStyle/>
          <a:p>
            <a:r>
              <a:rPr lang="en-US" altLang="zh-CN" dirty="0" smtClean="0"/>
              <a:t>Laid foundation for ambitious projects</a:t>
            </a:r>
          </a:p>
          <a:p>
            <a:pPr lvl="1"/>
            <a:r>
              <a:rPr lang="en-US" altLang="zh-CN" dirty="0" smtClean="0"/>
              <a:t>International Biological Program</a:t>
            </a:r>
          </a:p>
          <a:p>
            <a:pPr lvl="1"/>
            <a:r>
              <a:rPr lang="en-US" altLang="zh-CN" dirty="0" smtClean="0"/>
              <a:t>Long Term Ecological Research Network</a:t>
            </a:r>
          </a:p>
          <a:p>
            <a:r>
              <a:rPr lang="en-US" altLang="zh-CN" dirty="0" smtClean="0"/>
              <a:t>Ended in 1974</a:t>
            </a:r>
          </a:p>
          <a:p>
            <a:r>
              <a:rPr lang="en-US" altLang="zh-CN" dirty="0" smtClean="0"/>
              <a:t>Many participants viewed it as a </a:t>
            </a:r>
            <a:r>
              <a:rPr lang="en-US" altLang="zh-CN" dirty="0" smtClean="0">
                <a:solidFill>
                  <a:srgbClr val="0000FF"/>
                </a:solidFill>
              </a:rPr>
              <a:t>failure</a:t>
            </a:r>
          </a:p>
          <a:p>
            <a:r>
              <a:rPr lang="en-US" altLang="zh-CN" dirty="0" smtClean="0"/>
              <a:t>Nevertheless, it was a </a:t>
            </a:r>
            <a:r>
              <a:rPr lang="en-US" altLang="zh-CN" dirty="0" smtClean="0">
                <a:solidFill>
                  <a:srgbClr val="0000FF"/>
                </a:solidFill>
              </a:rPr>
              <a:t>success</a:t>
            </a:r>
          </a:p>
          <a:p>
            <a:pPr lvl="1"/>
            <a:r>
              <a:rPr lang="en-US" altLang="zh-CN" dirty="0" smtClean="0"/>
              <a:t>Transform the way of processing data</a:t>
            </a:r>
          </a:p>
          <a:p>
            <a:pPr lvl="1"/>
            <a:r>
              <a:rPr lang="en-US" altLang="zh-CN" dirty="0" smtClean="0"/>
              <a:t>Realize original incentives</a:t>
            </a:r>
          </a:p>
          <a:p>
            <a:pPr lvl="1"/>
            <a:r>
              <a:rPr lang="en-US" altLang="zh-CN" dirty="0" smtClean="0"/>
              <a:t>Provide a renewed legitimacy for synoptic data collection</a:t>
            </a:r>
            <a:endParaRPr lang="zh-CN" altLang="en-US" dirty="0"/>
          </a:p>
        </p:txBody>
      </p:sp>
      <p:sp>
        <p:nvSpPr>
          <p:cNvPr id="6" name="Slide Number Placeholder 5"/>
          <p:cNvSpPr>
            <a:spLocks noGrp="1"/>
          </p:cNvSpPr>
          <p:nvPr>
            <p:ph type="sldNum" sz="quarter" idx="12"/>
          </p:nvPr>
        </p:nvSpPr>
        <p:spPr/>
        <p:txBody>
          <a:bodyPr/>
          <a:lstStyle/>
          <a:p>
            <a:fld id="{B7E8E561-0EBC-4EDE-97A5-C8D1B3FB9BA9}" type="slidenum">
              <a:rPr lang="zh-CN" altLang="en-US" smtClean="0"/>
              <a:t>43</a:t>
            </a:fld>
            <a:endParaRPr lang="zh-CN" altLang="en-US"/>
          </a:p>
        </p:txBody>
      </p:sp>
    </p:spTree>
    <p:extLst>
      <p:ext uri="{BB962C8B-B14F-4D97-AF65-F5344CB8AC3E}">
        <p14:creationId xmlns:p14="http://schemas.microsoft.com/office/powerpoint/2010/main" val="41546993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Lessons from Big Science</a:t>
            </a:r>
            <a:endParaRPr lang="zh-CN" altLang="en-US" dirty="0"/>
          </a:p>
        </p:txBody>
      </p:sp>
      <p:sp>
        <p:nvSpPr>
          <p:cNvPr id="3" name="Content Placeholder 2"/>
          <p:cNvSpPr>
            <a:spLocks noGrp="1"/>
          </p:cNvSpPr>
          <p:nvPr>
            <p:ph idx="1"/>
          </p:nvPr>
        </p:nvSpPr>
        <p:spPr/>
        <p:txBody>
          <a:bodyPr/>
          <a:lstStyle/>
          <a:p>
            <a:r>
              <a:rPr lang="en-US" altLang="zh-CN" dirty="0" smtClean="0"/>
              <a:t>Spawn new big data projects</a:t>
            </a:r>
          </a:p>
          <a:p>
            <a:pPr lvl="1"/>
            <a:r>
              <a:rPr lang="en-US" altLang="zh-CN" dirty="0" smtClean="0"/>
              <a:t>Weather prediction </a:t>
            </a:r>
          </a:p>
          <a:p>
            <a:pPr lvl="1"/>
            <a:r>
              <a:rPr lang="en-US" altLang="zh-CN" dirty="0" smtClean="0"/>
              <a:t>Physics research (supercollider data analytics)</a:t>
            </a:r>
          </a:p>
          <a:p>
            <a:pPr lvl="1"/>
            <a:r>
              <a:rPr lang="en-US" altLang="zh-CN" dirty="0" smtClean="0"/>
              <a:t>Astronomy images (planet detection)</a:t>
            </a:r>
          </a:p>
          <a:p>
            <a:pPr lvl="1"/>
            <a:r>
              <a:rPr lang="en-US" altLang="zh-CN" dirty="0" smtClean="0"/>
              <a:t>Medical research (drug interaction)</a:t>
            </a:r>
          </a:p>
          <a:p>
            <a:pPr lvl="1"/>
            <a:r>
              <a:rPr lang="en-US" altLang="zh-CN" dirty="0" smtClean="0"/>
              <a:t>…</a:t>
            </a:r>
            <a:endParaRPr lang="en-US" altLang="zh-CN" dirty="0"/>
          </a:p>
          <a:p>
            <a:r>
              <a:rPr lang="en-US" altLang="zh-CN" dirty="0" smtClean="0"/>
              <a:t>Businesses latched onto its techniques, methodologies, and objectives</a:t>
            </a:r>
            <a:endParaRPr lang="zh-CN" altLang="en-US" dirty="0"/>
          </a:p>
        </p:txBody>
      </p:sp>
      <p:sp>
        <p:nvSpPr>
          <p:cNvPr id="4" name="Slide Number Placeholder 3"/>
          <p:cNvSpPr>
            <a:spLocks noGrp="1"/>
          </p:cNvSpPr>
          <p:nvPr>
            <p:ph type="sldNum" sz="quarter" idx="12"/>
          </p:nvPr>
        </p:nvSpPr>
        <p:spPr/>
        <p:txBody>
          <a:bodyPr/>
          <a:lstStyle/>
          <a:p>
            <a:fld id="{B7E8E561-0EBC-4EDE-97A5-C8D1B3FB9BA9}" type="slidenum">
              <a:rPr lang="zh-CN" altLang="en-US" smtClean="0"/>
              <a:t>44</a:t>
            </a:fld>
            <a:endParaRPr lang="zh-CN" altLang="en-US"/>
          </a:p>
        </p:txBody>
      </p:sp>
    </p:spTree>
    <p:extLst>
      <p:ext uri="{BB962C8B-B14F-4D97-AF65-F5344CB8AC3E}">
        <p14:creationId xmlns:p14="http://schemas.microsoft.com/office/powerpoint/2010/main" val="14000030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zh-CN" dirty="0"/>
              <a:t>Modern Era: Big Business</a:t>
            </a:r>
            <a:endParaRPr lang="zh-CN" altLang="en-US" dirty="0"/>
          </a:p>
        </p:txBody>
      </p:sp>
      <p:sp>
        <p:nvSpPr>
          <p:cNvPr id="5" name="Subtitle 4"/>
          <p:cNvSpPr>
            <a:spLocks noGrp="1"/>
          </p:cNvSpPr>
          <p:nvPr>
            <p:ph type="subTitle" idx="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7E8E561-0EBC-4EDE-97A5-C8D1B3FB9BA9}" type="slidenum">
              <a:rPr lang="zh-CN" altLang="en-US" smtClean="0"/>
              <a:t>45</a:t>
            </a:fld>
            <a:endParaRPr lang="zh-CN" altLang="en-US"/>
          </a:p>
        </p:txBody>
      </p:sp>
    </p:spTree>
    <p:extLst>
      <p:ext uri="{BB962C8B-B14F-4D97-AF65-F5344CB8AC3E}">
        <p14:creationId xmlns:p14="http://schemas.microsoft.com/office/powerpoint/2010/main" val="29379744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Big Science </a:t>
            </a:r>
            <a:r>
              <a:rPr lang="en-US" altLang="zh-CN" dirty="0" smtClean="0"/>
              <a:t>vs. </a:t>
            </a:r>
            <a:r>
              <a:rPr lang="en-US" altLang="zh-CN" dirty="0"/>
              <a:t>Big Business</a:t>
            </a:r>
            <a:endParaRPr lang="zh-CN" altLang="en-US" dirty="0"/>
          </a:p>
        </p:txBody>
      </p:sp>
      <p:sp>
        <p:nvSpPr>
          <p:cNvPr id="3" name="Content Placeholder 2"/>
          <p:cNvSpPr>
            <a:spLocks noGrp="1"/>
          </p:cNvSpPr>
          <p:nvPr>
            <p:ph idx="1"/>
          </p:nvPr>
        </p:nvSpPr>
        <p:spPr/>
        <p:txBody>
          <a:bodyPr>
            <a:normAutofit fontScale="92500" lnSpcReduction="20000"/>
          </a:bodyPr>
          <a:lstStyle/>
          <a:p>
            <a:r>
              <a:rPr lang="en-US" altLang="zh-CN" dirty="0" smtClean="0"/>
              <a:t>Common</a:t>
            </a:r>
          </a:p>
          <a:p>
            <a:pPr lvl="1"/>
            <a:r>
              <a:rPr lang="en-US" altLang="zh-CN" dirty="0" smtClean="0"/>
              <a:t>Need technologies to work with data</a:t>
            </a:r>
          </a:p>
          <a:p>
            <a:pPr lvl="1"/>
            <a:r>
              <a:rPr lang="en-US" altLang="zh-CN" dirty="0" smtClean="0"/>
              <a:t>Use algorithms to mine data</a:t>
            </a:r>
          </a:p>
          <a:p>
            <a:r>
              <a:rPr lang="en-US" altLang="zh-CN" dirty="0" smtClean="0"/>
              <a:t>Big Science</a:t>
            </a:r>
          </a:p>
          <a:p>
            <a:pPr lvl="1"/>
            <a:r>
              <a:rPr lang="en-US" altLang="zh-CN" dirty="0" smtClean="0"/>
              <a:t>Source: experiments and research conducted in controlled environments</a:t>
            </a:r>
          </a:p>
          <a:p>
            <a:pPr lvl="1"/>
            <a:r>
              <a:rPr lang="en-US" altLang="zh-CN" dirty="0" smtClean="0"/>
              <a:t>Goals: to answer questions, or prove theories</a:t>
            </a:r>
            <a:endParaRPr lang="en-US" altLang="zh-CN" dirty="0"/>
          </a:p>
          <a:p>
            <a:r>
              <a:rPr lang="en-US" altLang="zh-CN" dirty="0"/>
              <a:t>Big </a:t>
            </a:r>
            <a:r>
              <a:rPr lang="en-US" altLang="zh-CN" dirty="0" smtClean="0"/>
              <a:t>Business</a:t>
            </a:r>
          </a:p>
          <a:p>
            <a:pPr lvl="1"/>
            <a:r>
              <a:rPr lang="en-US" altLang="zh-CN" dirty="0" smtClean="0"/>
              <a:t>Source: transactions in nature and little control</a:t>
            </a:r>
          </a:p>
          <a:p>
            <a:pPr lvl="1"/>
            <a:r>
              <a:rPr lang="en-US" altLang="zh-CN" dirty="0" smtClean="0"/>
              <a:t>Goals: to discover new opportunities, measure efficiencies, uncover relationships</a:t>
            </a:r>
          </a:p>
          <a:p>
            <a:pPr lvl="1"/>
            <a:endParaRPr lang="zh-CN" altLang="en-US" dirty="0"/>
          </a:p>
        </p:txBody>
      </p:sp>
      <p:sp>
        <p:nvSpPr>
          <p:cNvPr id="4" name="Slide Number Placeholder 3"/>
          <p:cNvSpPr>
            <a:spLocks noGrp="1"/>
          </p:cNvSpPr>
          <p:nvPr>
            <p:ph type="sldNum" sz="quarter" idx="12"/>
          </p:nvPr>
        </p:nvSpPr>
        <p:spPr/>
        <p:txBody>
          <a:bodyPr/>
          <a:lstStyle/>
          <a:p>
            <a:fld id="{B7E8E561-0EBC-4EDE-97A5-C8D1B3FB9BA9}" type="slidenum">
              <a:rPr lang="zh-CN" altLang="en-US" smtClean="0"/>
              <a:t>46</a:t>
            </a:fld>
            <a:endParaRPr lang="zh-CN" altLang="en-US"/>
          </a:p>
        </p:txBody>
      </p:sp>
    </p:spTree>
    <p:extLst>
      <p:ext uri="{BB962C8B-B14F-4D97-AF65-F5344CB8AC3E}">
        <p14:creationId xmlns:p14="http://schemas.microsoft.com/office/powerpoint/2010/main" val="318564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Big Data is Everywhere Today!</a:t>
            </a:r>
            <a:endParaRPr lang="zh-CN" altLang="en-US" dirty="0"/>
          </a:p>
        </p:txBody>
      </p:sp>
      <p:sp>
        <p:nvSpPr>
          <p:cNvPr id="5" name="Content Placeholder 4"/>
          <p:cNvSpPr>
            <a:spLocks noGrp="1"/>
          </p:cNvSpPr>
          <p:nvPr>
            <p:ph sz="half" idx="1"/>
          </p:nvPr>
        </p:nvSpPr>
        <p:spPr>
          <a:xfrm>
            <a:off x="495300" y="1600201"/>
            <a:ext cx="5003761" cy="4525963"/>
          </a:xfrm>
        </p:spPr>
        <p:txBody>
          <a:bodyPr/>
          <a:lstStyle/>
          <a:p>
            <a:r>
              <a:rPr lang="en-US" altLang="zh-CN" dirty="0"/>
              <a:t>Lots of data is being </a:t>
            </a:r>
            <a:r>
              <a:rPr lang="en-US" altLang="zh-CN" dirty="0" smtClean="0"/>
              <a:t>collected and </a:t>
            </a:r>
            <a:r>
              <a:rPr lang="en-US" altLang="zh-CN" dirty="0"/>
              <a:t>warehoused </a:t>
            </a:r>
          </a:p>
          <a:p>
            <a:pPr lvl="1"/>
            <a:r>
              <a:rPr lang="en-US" altLang="zh-CN" dirty="0"/>
              <a:t>Web data, e-commerce</a:t>
            </a:r>
          </a:p>
          <a:p>
            <a:pPr lvl="1"/>
            <a:r>
              <a:rPr lang="en-US" altLang="zh-CN" dirty="0" smtClean="0"/>
              <a:t>Purchases </a:t>
            </a:r>
            <a:r>
              <a:rPr lang="en-US" altLang="zh-CN" dirty="0"/>
              <a:t>at department/</a:t>
            </a:r>
            <a:br>
              <a:rPr lang="en-US" altLang="zh-CN" dirty="0"/>
            </a:br>
            <a:r>
              <a:rPr lang="en-US" altLang="zh-CN" dirty="0"/>
              <a:t>grocery stores</a:t>
            </a:r>
          </a:p>
          <a:p>
            <a:pPr lvl="1"/>
            <a:r>
              <a:rPr lang="en-US" altLang="zh-CN" dirty="0"/>
              <a:t>Bank/Credit Card </a:t>
            </a:r>
            <a:br>
              <a:rPr lang="en-US" altLang="zh-CN" dirty="0"/>
            </a:br>
            <a:r>
              <a:rPr lang="en-US" altLang="zh-CN" dirty="0"/>
              <a:t>transactions</a:t>
            </a:r>
          </a:p>
          <a:p>
            <a:pPr lvl="1"/>
            <a:r>
              <a:rPr lang="en-US" altLang="zh-CN" dirty="0"/>
              <a:t>Social </a:t>
            </a:r>
            <a:r>
              <a:rPr lang="en-US" altLang="zh-CN" dirty="0" smtClean="0"/>
              <a:t>Networks</a:t>
            </a:r>
            <a:endParaRPr lang="en-US" altLang="zh-CN" dirty="0"/>
          </a:p>
          <a:p>
            <a:endParaRPr lang="zh-CN" altLang="en-US" dirty="0"/>
          </a:p>
        </p:txBody>
      </p:sp>
      <p:sp>
        <p:nvSpPr>
          <p:cNvPr id="6" name="Content Placeholder 5"/>
          <p:cNvSpPr>
            <a:spLocks noGrp="1"/>
          </p:cNvSpPr>
          <p:nvPr>
            <p:ph sz="half" idx="2"/>
          </p:nvPr>
        </p:nvSpPr>
        <p:spPr/>
        <p:txBody>
          <a:bodyPr/>
          <a:lstStyle/>
          <a:p>
            <a:endParaRPr lang="zh-CN" altLang="en-US"/>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47</a:t>
            </a:fld>
            <a:endParaRPr lang="en-US"/>
          </a:p>
        </p:txBody>
      </p:sp>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8319" y="2678832"/>
            <a:ext cx="2325158" cy="234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descr="story-3dimensional-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167" y="1700809"/>
            <a:ext cx="2129102" cy="141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7318" y="3364633"/>
            <a:ext cx="1609725"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81791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How Much Data?</a:t>
            </a:r>
            <a:endParaRPr lang="zh-CN" altLang="en-US" dirty="0"/>
          </a:p>
        </p:txBody>
      </p:sp>
      <p:sp>
        <p:nvSpPr>
          <p:cNvPr id="3" name="Content Placeholder 2"/>
          <p:cNvSpPr>
            <a:spLocks noGrp="1"/>
          </p:cNvSpPr>
          <p:nvPr>
            <p:ph sz="half" idx="1"/>
          </p:nvPr>
        </p:nvSpPr>
        <p:spPr>
          <a:xfrm>
            <a:off x="500340" y="1700808"/>
            <a:ext cx="4375150" cy="4525963"/>
          </a:xfrm>
        </p:spPr>
        <p:txBody>
          <a:bodyPr>
            <a:normAutofit fontScale="92500" lnSpcReduction="20000"/>
          </a:bodyPr>
          <a:lstStyle/>
          <a:p>
            <a:r>
              <a:rPr lang="en-US" altLang="zh-CN" dirty="0" smtClean="0"/>
              <a:t>IDC reports</a:t>
            </a:r>
          </a:p>
          <a:p>
            <a:pPr lvl="1"/>
            <a:r>
              <a:rPr lang="en-US" altLang="zh-CN" dirty="0" smtClean="0"/>
              <a:t>2.7 billion terabytes in 2012</a:t>
            </a:r>
          </a:p>
          <a:p>
            <a:pPr lvl="1"/>
            <a:r>
              <a:rPr lang="en-US" altLang="zh-CN" dirty="0" smtClean="0"/>
              <a:t>8 billion terabytes in 2015</a:t>
            </a:r>
          </a:p>
          <a:p>
            <a:pPr lvl="1"/>
            <a:r>
              <a:rPr lang="en-US" altLang="zh-CN" dirty="0" smtClean="0"/>
              <a:t>44 zettabytes (10</a:t>
            </a:r>
            <a:r>
              <a:rPr lang="en-US" altLang="zh-CN" baseline="30000" dirty="0"/>
              <a:t>21</a:t>
            </a:r>
            <a:r>
              <a:rPr lang="en-US" altLang="zh-CN" dirty="0" smtClean="0"/>
              <a:t>) by 2020</a:t>
            </a:r>
          </a:p>
          <a:p>
            <a:r>
              <a:rPr lang="en-US" altLang="zh-CN" dirty="0" smtClean="0"/>
              <a:t>Sources</a:t>
            </a:r>
          </a:p>
          <a:p>
            <a:pPr lvl="1"/>
            <a:r>
              <a:rPr lang="en-US" altLang="zh-CN" dirty="0" smtClean="0"/>
              <a:t>Structured corporate databases</a:t>
            </a:r>
          </a:p>
          <a:p>
            <a:pPr lvl="1"/>
            <a:r>
              <a:rPr lang="en-US" altLang="zh-CN" dirty="0" smtClean="0"/>
              <a:t>Unstructured data from webpages, blogs, social networking messages, …</a:t>
            </a:r>
          </a:p>
          <a:p>
            <a:pPr lvl="1"/>
            <a:r>
              <a:rPr lang="en-US" altLang="zh-CN" dirty="0" smtClean="0"/>
              <a:t>Countless digital sensors, smart </a:t>
            </a:r>
            <a:r>
              <a:rPr lang="en-US" altLang="zh-CN" dirty="0" err="1" smtClean="0"/>
              <a:t>IoTs</a:t>
            </a:r>
            <a:r>
              <a:rPr lang="en-US" altLang="zh-CN" dirty="0" smtClean="0"/>
              <a:t>  </a:t>
            </a:r>
          </a:p>
          <a:p>
            <a:endParaRPr lang="zh-CN" altLang="en-US" dirty="0"/>
          </a:p>
        </p:txBody>
      </p:sp>
      <p:sp>
        <p:nvSpPr>
          <p:cNvPr id="5" name="Content Placeholder 4"/>
          <p:cNvSpPr>
            <a:spLocks noGrp="1"/>
          </p:cNvSpPr>
          <p:nvPr>
            <p:ph sz="half" idx="2"/>
          </p:nvPr>
        </p:nvSpPr>
        <p:spPr>
          <a:xfrm>
            <a:off x="5035550" y="1624013"/>
            <a:ext cx="4375150" cy="4525963"/>
          </a:xfrm>
        </p:spPr>
        <p:txBody>
          <a:bodyPr>
            <a:normAutofit fontScale="92500" lnSpcReduction="20000"/>
          </a:bodyPr>
          <a:lstStyle/>
          <a:p>
            <a:r>
              <a:rPr lang="en-US" altLang="zh-CN" dirty="0"/>
              <a:t>Volume</a:t>
            </a:r>
          </a:p>
          <a:p>
            <a:pPr lvl="1"/>
            <a:r>
              <a:rPr lang="en-US" altLang="zh-CN" dirty="0"/>
              <a:t>Google processes 20 PB (10</a:t>
            </a:r>
            <a:r>
              <a:rPr lang="en-US" altLang="zh-CN" baseline="30000" dirty="0"/>
              <a:t>15</a:t>
            </a:r>
            <a:r>
              <a:rPr lang="en-US" altLang="zh-CN" dirty="0"/>
              <a:t>) a day of user-generated </a:t>
            </a:r>
            <a:r>
              <a:rPr lang="en-US" altLang="zh-CN" dirty="0" smtClean="0"/>
              <a:t>data for 1 trillion searches a year</a:t>
            </a:r>
            <a:endParaRPr lang="en-US" altLang="zh-CN" dirty="0"/>
          </a:p>
          <a:p>
            <a:pPr lvl="1"/>
            <a:r>
              <a:rPr lang="en-US" altLang="zh-CN" dirty="0" smtClean="0"/>
              <a:t>Facebook in one day:</a:t>
            </a:r>
            <a:endParaRPr lang="en-US" altLang="zh-CN" dirty="0"/>
          </a:p>
          <a:p>
            <a:pPr lvl="2"/>
            <a:r>
              <a:rPr lang="en-US" altLang="zh-CN" dirty="0"/>
              <a:t>2.5B - content items shared </a:t>
            </a:r>
          </a:p>
          <a:p>
            <a:pPr lvl="2"/>
            <a:r>
              <a:rPr lang="en-US" altLang="zh-CN" dirty="0" smtClean="0"/>
              <a:t>3.2B </a:t>
            </a:r>
            <a:r>
              <a:rPr lang="en-US" altLang="zh-CN" dirty="0"/>
              <a:t>- ‘</a:t>
            </a:r>
            <a:r>
              <a:rPr lang="en-US" altLang="zh-CN" dirty="0">
                <a:solidFill>
                  <a:srgbClr val="0000FF"/>
                </a:solidFill>
              </a:rPr>
              <a:t>Likes</a:t>
            </a:r>
            <a:r>
              <a:rPr lang="en-US" altLang="zh-CN" dirty="0"/>
              <a:t>’</a:t>
            </a:r>
          </a:p>
          <a:p>
            <a:pPr lvl="2"/>
            <a:r>
              <a:rPr lang="en-US" altLang="zh-CN" dirty="0" smtClean="0"/>
              <a:t>350M </a:t>
            </a:r>
            <a:r>
              <a:rPr lang="en-US" altLang="zh-CN" dirty="0"/>
              <a:t>- photos uploaded</a:t>
            </a:r>
          </a:p>
          <a:p>
            <a:pPr lvl="2"/>
            <a:r>
              <a:rPr lang="en-US" altLang="zh-CN" dirty="0"/>
              <a:t>100+PB - disk space in a single HDFS cluster</a:t>
            </a:r>
          </a:p>
          <a:p>
            <a:pPr lvl="2"/>
            <a:r>
              <a:rPr lang="en-US" altLang="zh-CN" dirty="0"/>
              <a:t>105TB - data scanned via Hive (30min)</a:t>
            </a:r>
          </a:p>
          <a:p>
            <a:pPr lvl="2"/>
            <a:r>
              <a:rPr lang="en-US" altLang="zh-CN" dirty="0" smtClean="0"/>
              <a:t>2B </a:t>
            </a:r>
            <a:r>
              <a:rPr lang="en-US" altLang="zh-CN" dirty="0"/>
              <a:t>- queries executed</a:t>
            </a:r>
          </a:p>
          <a:p>
            <a:pPr lvl="2"/>
            <a:r>
              <a:rPr lang="en-US" altLang="zh-CN" dirty="0"/>
              <a:t>500+ TB (10</a:t>
            </a:r>
            <a:r>
              <a:rPr lang="en-US" altLang="zh-CN" baseline="30000" dirty="0"/>
              <a:t>12</a:t>
            </a:r>
            <a:r>
              <a:rPr lang="en-US" altLang="zh-CN" dirty="0"/>
              <a:t>)  - new data ingested</a:t>
            </a:r>
          </a:p>
          <a:p>
            <a:endParaRPr lang="en-US" dirty="0"/>
          </a:p>
        </p:txBody>
      </p:sp>
      <p:sp>
        <p:nvSpPr>
          <p:cNvPr id="4" name="Slide Number Placeholder 3"/>
          <p:cNvSpPr>
            <a:spLocks noGrp="1"/>
          </p:cNvSpPr>
          <p:nvPr>
            <p:ph type="sldNum" sz="quarter" idx="12"/>
          </p:nvPr>
        </p:nvSpPr>
        <p:spPr/>
        <p:txBody>
          <a:bodyPr/>
          <a:lstStyle/>
          <a:p>
            <a:fld id="{B7E8E561-0EBC-4EDE-97A5-C8D1B3FB9BA9}" type="slidenum">
              <a:rPr lang="zh-CN" altLang="en-US" smtClean="0"/>
              <a:t>48</a:t>
            </a:fld>
            <a:endParaRPr lang="zh-CN" altLang="en-US" dirty="0"/>
          </a:p>
        </p:txBody>
      </p:sp>
    </p:spTree>
    <p:extLst>
      <p:ext uri="{BB962C8B-B14F-4D97-AF65-F5344CB8AC3E}">
        <p14:creationId xmlns:p14="http://schemas.microsoft.com/office/powerpoint/2010/main" val="124837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fade">
                                      <p:cBhvr>
                                        <p:cTn id="28" dur="500"/>
                                        <p:tgtEl>
                                          <p:spTgt spid="5">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fade">
                                      <p:cBhvr>
                                        <p:cTn id="31" dur="500"/>
                                        <p:tgtEl>
                                          <p:spTgt spid="5">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9" end="9"/>
                                            </p:txEl>
                                          </p:spTgt>
                                        </p:tgtEl>
                                        <p:attrNameLst>
                                          <p:attrName>style.visibility</p:attrName>
                                        </p:attrNameLst>
                                      </p:cBhvr>
                                      <p:to>
                                        <p:strVal val="visible"/>
                                      </p:to>
                                    </p:set>
                                    <p:animEffect transition="in" filter="fade">
                                      <p:cBhvr>
                                        <p:cTn id="34"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Big Science</a:t>
            </a:r>
            <a:endParaRPr lang="zh-CN" altLang="en-US" dirty="0"/>
          </a:p>
        </p:txBody>
      </p:sp>
      <p:sp>
        <p:nvSpPr>
          <p:cNvPr id="5" name="Content Placeholder 4"/>
          <p:cNvSpPr>
            <a:spLocks noGrp="1"/>
          </p:cNvSpPr>
          <p:nvPr>
            <p:ph sz="half" idx="1"/>
          </p:nvPr>
        </p:nvSpPr>
        <p:spPr>
          <a:xfrm>
            <a:off x="495300" y="1600201"/>
            <a:ext cx="5237787" cy="4525963"/>
          </a:xfrm>
        </p:spPr>
        <p:txBody>
          <a:bodyPr>
            <a:normAutofit fontScale="92500" lnSpcReduction="20000"/>
          </a:bodyPr>
          <a:lstStyle/>
          <a:p>
            <a:r>
              <a:rPr lang="en-US" altLang="zh-CN" dirty="0"/>
              <a:t>CERN - </a:t>
            </a:r>
            <a:r>
              <a:rPr lang="en-US" altLang="zh-CN" dirty="0">
                <a:ea typeface="宋体" charset="-122"/>
              </a:rPr>
              <a:t>Large Hadron Collider</a:t>
            </a:r>
            <a:endParaRPr lang="en-US" altLang="zh-CN" dirty="0" smtClean="0">
              <a:ea typeface="宋体" charset="-122"/>
            </a:endParaRPr>
          </a:p>
          <a:p>
            <a:pPr lvl="1"/>
            <a:r>
              <a:rPr lang="en-US" altLang="zh-CN" dirty="0" smtClean="0">
                <a:ea typeface="宋体" charset="-122"/>
              </a:rPr>
              <a:t>~</a:t>
            </a:r>
            <a:r>
              <a:rPr lang="en-US" altLang="zh-CN" dirty="0">
                <a:ea typeface="宋体" charset="-122"/>
              </a:rPr>
              <a:t>10 PB/year at start</a:t>
            </a:r>
          </a:p>
          <a:p>
            <a:pPr lvl="1"/>
            <a:r>
              <a:rPr lang="en-US" altLang="zh-CN" dirty="0">
                <a:ea typeface="宋体" charset="-122"/>
              </a:rPr>
              <a:t>~1000 PB in ~10 years</a:t>
            </a:r>
          </a:p>
          <a:p>
            <a:pPr lvl="1"/>
            <a:r>
              <a:rPr lang="en-US" altLang="zh-CN" dirty="0" smtClean="0">
                <a:ea typeface="宋体" charset="-122"/>
              </a:rPr>
              <a:t>2500 </a:t>
            </a:r>
            <a:r>
              <a:rPr lang="en-US" altLang="zh-CN" dirty="0">
                <a:ea typeface="宋体" charset="-122"/>
              </a:rPr>
              <a:t>physicists </a:t>
            </a:r>
            <a:r>
              <a:rPr lang="en-US" altLang="zh-CN" dirty="0" smtClean="0">
                <a:ea typeface="宋体" charset="-122"/>
              </a:rPr>
              <a:t>collaborating</a:t>
            </a:r>
          </a:p>
          <a:p>
            <a:r>
              <a:rPr lang="en-US" altLang="zh-CN" dirty="0">
                <a:ea typeface="宋体" charset="-122"/>
              </a:rPr>
              <a:t>Large Synoptic Survey Telescope </a:t>
            </a:r>
            <a:r>
              <a:rPr lang="en-US" altLang="zh-CN" dirty="0" smtClean="0">
                <a:ea typeface="宋体" charset="-122"/>
              </a:rPr>
              <a:t>(NSF, DOE, and private donors)</a:t>
            </a:r>
          </a:p>
          <a:p>
            <a:pPr lvl="1"/>
            <a:r>
              <a:rPr lang="en-US" altLang="zh-CN" dirty="0" smtClean="0">
                <a:ea typeface="宋体" charset="-122"/>
              </a:rPr>
              <a:t>~</a:t>
            </a:r>
            <a:r>
              <a:rPr lang="en-US" altLang="zh-CN" dirty="0">
                <a:ea typeface="宋体" charset="-122"/>
              </a:rPr>
              <a:t>5-10 PB/year at start in 2012</a:t>
            </a:r>
          </a:p>
          <a:p>
            <a:pPr lvl="1"/>
            <a:r>
              <a:rPr lang="en-US" altLang="zh-CN" dirty="0">
                <a:ea typeface="宋体" charset="-122"/>
              </a:rPr>
              <a:t>~100 PB by </a:t>
            </a:r>
            <a:r>
              <a:rPr lang="en-US" altLang="zh-CN" dirty="0" smtClean="0">
                <a:ea typeface="宋体" charset="-122"/>
              </a:rPr>
              <a:t>2025</a:t>
            </a:r>
          </a:p>
          <a:p>
            <a:r>
              <a:rPr lang="en-US" altLang="zh-CN" dirty="0">
                <a:ea typeface="宋体" charset="-122"/>
              </a:rPr>
              <a:t>Pan-STARRS (Haleakala, Hawaii</a:t>
            </a:r>
            <a:r>
              <a:rPr lang="en-US" altLang="zh-CN" dirty="0" smtClean="0">
                <a:ea typeface="宋体" charset="-122"/>
              </a:rPr>
              <a:t>) US </a:t>
            </a:r>
            <a:r>
              <a:rPr lang="en-US" altLang="zh-CN" dirty="0">
                <a:ea typeface="宋体" charset="-122"/>
              </a:rPr>
              <a:t>Air Force</a:t>
            </a:r>
          </a:p>
          <a:p>
            <a:pPr lvl="1"/>
            <a:r>
              <a:rPr lang="en-US" altLang="zh-CN" dirty="0">
                <a:ea typeface="宋体" charset="-122"/>
              </a:rPr>
              <a:t>now:  </a:t>
            </a:r>
            <a:r>
              <a:rPr lang="en-US" altLang="zh-CN" dirty="0" smtClean="0">
                <a:ea typeface="宋体" charset="-122"/>
              </a:rPr>
              <a:t>800 </a:t>
            </a:r>
            <a:r>
              <a:rPr lang="en-US" altLang="zh-CN" dirty="0">
                <a:ea typeface="宋体" charset="-122"/>
              </a:rPr>
              <a:t>TB/year   </a:t>
            </a:r>
          </a:p>
          <a:p>
            <a:pPr lvl="1"/>
            <a:r>
              <a:rPr lang="en-US" altLang="zh-CN" dirty="0">
                <a:ea typeface="宋体" charset="-122"/>
              </a:rPr>
              <a:t>soon: </a:t>
            </a:r>
            <a:r>
              <a:rPr lang="en-US" altLang="zh-CN" dirty="0" smtClean="0">
                <a:ea typeface="宋体" charset="-122"/>
              </a:rPr>
              <a:t>4 </a:t>
            </a:r>
            <a:r>
              <a:rPr lang="en-US" altLang="zh-CN" dirty="0">
                <a:ea typeface="宋体" charset="-122"/>
              </a:rPr>
              <a:t>PB/year</a:t>
            </a:r>
          </a:p>
          <a:p>
            <a:endParaRPr lang="en-US" altLang="zh-CN" dirty="0" smtClean="0">
              <a:ea typeface="宋体" charset="-122"/>
            </a:endParaRPr>
          </a:p>
          <a:p>
            <a:endParaRPr lang="en-US" altLang="zh-CN" dirty="0">
              <a:ea typeface="宋体" charset="-122"/>
            </a:endParaRPr>
          </a:p>
          <a:p>
            <a:endParaRPr lang="en-US" altLang="zh-CN" dirty="0">
              <a:ea typeface="宋体" charset="-122"/>
            </a:endParaRPr>
          </a:p>
          <a:p>
            <a:endParaRPr lang="zh-CN" alt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49</a:t>
            </a:fld>
            <a:endParaRPr lang="en-US"/>
          </a:p>
        </p:txBody>
      </p:sp>
      <p:pic>
        <p:nvPicPr>
          <p:cNvPr id="7" name="Picture 4" descr="atlas_cer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26" y="1268760"/>
            <a:ext cx="3276364" cy="20162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anstar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7373" y="4123220"/>
            <a:ext cx="1638182" cy="23537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Telescope_Side_2-4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9040" y="3356993"/>
            <a:ext cx="2686342" cy="1862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21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nodeType="after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t>Administrative</a:t>
            </a:r>
          </a:p>
          <a:p>
            <a:r>
              <a:rPr lang="en-US" dirty="0" smtClean="0"/>
              <a:t>Introduction</a:t>
            </a:r>
          </a:p>
        </p:txBody>
      </p:sp>
      <p:sp>
        <p:nvSpPr>
          <p:cNvPr id="4" name="灯片编号占位符 3"/>
          <p:cNvSpPr>
            <a:spLocks noGrp="1"/>
          </p:cNvSpPr>
          <p:nvPr>
            <p:ph type="sldNum" sz="quarter" idx="12"/>
          </p:nvPr>
        </p:nvSpPr>
        <p:spPr/>
        <p:txBody>
          <a:bodyPr/>
          <a:lstStyle/>
          <a:p>
            <a:pPr>
              <a:defRPr/>
            </a:pPr>
            <a:fld id="{DB3EC566-48E6-4552-87D6-CB322A8F1925}" type="slidenum">
              <a:rPr lang="en-US" smtClean="0"/>
              <a:pPr>
                <a:defRPr/>
              </a:pPr>
              <a:t>5</a:t>
            </a:fld>
            <a:endParaRPr lang="en-US"/>
          </a:p>
        </p:txBody>
      </p:sp>
    </p:spTree>
    <p:extLst>
      <p:ext uri="{BB962C8B-B14F-4D97-AF65-F5344CB8AC3E}">
        <p14:creationId xmlns:p14="http://schemas.microsoft.com/office/powerpoint/2010/main" val="1565497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xEl>
                                              <p:pRg st="1" end="1"/>
                                            </p:txEl>
                                          </p:spTgt>
                                        </p:tgtEl>
                                      </p:cBhvr>
                                    </p:animEffect>
                                    <p:set>
                                      <p:cBhvr>
                                        <p:cTn id="7"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Rounded Rectangle 592"/>
          <p:cNvSpPr/>
          <p:nvPr/>
        </p:nvSpPr>
        <p:spPr bwMode="auto">
          <a:xfrm>
            <a:off x="2673629" y="1947568"/>
            <a:ext cx="2215306" cy="4494048"/>
          </a:xfrm>
          <a:prstGeom prst="roundRect">
            <a:avLst>
              <a:gd name="adj" fmla="val 0"/>
            </a:avLst>
          </a:prstGeom>
          <a:solidFill>
            <a:schemeClr val="bg1"/>
          </a:solidFill>
          <a:ln w="9525" cap="flat" cmpd="sng" algn="ctr">
            <a:solidFill>
              <a:schemeClr val="accent1">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bg1"/>
                </a:solidFill>
                <a:effectLst/>
                <a:latin typeface="微软雅黑" pitchFamily="34" charset="-122"/>
                <a:ea typeface="微软雅黑" pitchFamily="34" charset="-122"/>
              </a:rPr>
              <a:t>Volume</a:t>
            </a:r>
            <a:endParaRPr kumimoji="0" lang="zh-CN" altLang="en-US" i="0" u="none" strike="noStrike" cap="none" normalizeH="0" baseline="0" dirty="0" smtClean="0">
              <a:ln>
                <a:noFill/>
              </a:ln>
              <a:solidFill>
                <a:schemeClr val="bg1"/>
              </a:solidFill>
              <a:effectLst/>
              <a:latin typeface="微软雅黑" pitchFamily="34" charset="-122"/>
              <a:ea typeface="微软雅黑" pitchFamily="34" charset="-122"/>
            </a:endParaRPr>
          </a:p>
        </p:txBody>
      </p:sp>
      <p:sp>
        <p:nvSpPr>
          <p:cNvPr id="511" name="Rounded Rectangle 510"/>
          <p:cNvSpPr/>
          <p:nvPr/>
        </p:nvSpPr>
        <p:spPr bwMode="auto">
          <a:xfrm>
            <a:off x="4970247" y="1947568"/>
            <a:ext cx="2215306" cy="4492800"/>
          </a:xfrm>
          <a:prstGeom prst="roundRect">
            <a:avLst>
              <a:gd name="adj" fmla="val 0"/>
            </a:avLst>
          </a:prstGeom>
          <a:solidFill>
            <a:schemeClr val="bg1"/>
          </a:solidFill>
          <a:ln w="952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bg1"/>
                </a:solidFill>
                <a:effectLst/>
                <a:latin typeface="微软雅黑" pitchFamily="34" charset="-122"/>
                <a:ea typeface="微软雅黑" pitchFamily="34" charset="-122"/>
              </a:rPr>
              <a:t>Volume</a:t>
            </a:r>
            <a:endParaRPr kumimoji="0" lang="zh-CN" altLang="en-US" i="0" u="none" strike="noStrike" cap="none" normalizeH="0" baseline="0" dirty="0" smtClean="0">
              <a:ln>
                <a:noFill/>
              </a:ln>
              <a:solidFill>
                <a:schemeClr val="bg1"/>
              </a:solidFill>
              <a:effectLst/>
              <a:latin typeface="微软雅黑" pitchFamily="34" charset="-122"/>
              <a:ea typeface="微软雅黑" pitchFamily="34" charset="-122"/>
            </a:endParaRPr>
          </a:p>
        </p:txBody>
      </p:sp>
      <p:sp>
        <p:nvSpPr>
          <p:cNvPr id="688" name="Rounded Rectangle 687"/>
          <p:cNvSpPr/>
          <p:nvPr/>
        </p:nvSpPr>
        <p:spPr bwMode="auto">
          <a:xfrm>
            <a:off x="396725" y="1947568"/>
            <a:ext cx="2215306" cy="4494048"/>
          </a:xfrm>
          <a:prstGeom prst="roundRect">
            <a:avLst>
              <a:gd name="adj" fmla="val 0"/>
            </a:avLst>
          </a:prstGeom>
          <a:solidFill>
            <a:schemeClr val="bg1"/>
          </a:solidFill>
          <a:ln w="9525" cap="flat" cmpd="sng" algn="ctr">
            <a:solidFill>
              <a:schemeClr val="accent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bg1"/>
                </a:solidFill>
                <a:effectLst/>
                <a:latin typeface="微软雅黑" pitchFamily="34" charset="-122"/>
                <a:ea typeface="微软雅黑" pitchFamily="34" charset="-122"/>
              </a:rPr>
              <a:t>Volume</a:t>
            </a:r>
            <a:endParaRPr kumimoji="0" lang="zh-CN" altLang="en-US" i="0" u="none" strike="noStrike" cap="none" normalizeH="0" baseline="0" dirty="0" smtClean="0">
              <a:ln>
                <a:noFill/>
              </a:ln>
              <a:solidFill>
                <a:schemeClr val="bg1"/>
              </a:solidFill>
              <a:effectLst/>
              <a:latin typeface="微软雅黑" pitchFamily="34" charset="-122"/>
              <a:ea typeface="微软雅黑" pitchFamily="34" charset="-122"/>
            </a:endParaRPr>
          </a:p>
        </p:txBody>
      </p:sp>
      <p:sp>
        <p:nvSpPr>
          <p:cNvPr id="2" name="Title 1"/>
          <p:cNvSpPr>
            <a:spLocks noGrp="1"/>
          </p:cNvSpPr>
          <p:nvPr>
            <p:ph type="title"/>
          </p:nvPr>
        </p:nvSpPr>
        <p:spPr/>
        <p:txBody>
          <a:bodyPr/>
          <a:lstStyle/>
          <a:p>
            <a:r>
              <a:rPr lang="en-US" altLang="zh-CN" dirty="0" smtClean="0"/>
              <a:t>Characteristics of Big Data: 4V </a:t>
            </a:r>
            <a:endParaRPr lang="zh-CN" alt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50</a:t>
            </a:fld>
            <a:endParaRPr lang="en-US"/>
          </a:p>
        </p:txBody>
      </p:sp>
      <p:sp>
        <p:nvSpPr>
          <p:cNvPr id="510" name="Rounded Rectangle 509"/>
          <p:cNvSpPr/>
          <p:nvPr/>
        </p:nvSpPr>
        <p:spPr bwMode="auto">
          <a:xfrm>
            <a:off x="4970247" y="1340767"/>
            <a:ext cx="2215306" cy="594000"/>
          </a:xfrm>
          <a:prstGeom prst="roundRect">
            <a:avLst/>
          </a:prstGeom>
          <a:solidFill>
            <a:srgbClr val="7030A0">
              <a:alpha val="80000"/>
            </a:srgbClr>
          </a:solidFill>
          <a:ln w="952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altLang="zh-CN" u="sng" dirty="0" smtClean="0">
                <a:solidFill>
                  <a:srgbClr val="FFFF00"/>
                </a:solidFill>
                <a:ea typeface="微软雅黑" pitchFamily="34" charset="-122"/>
              </a:rPr>
              <a:t>V</a:t>
            </a:r>
            <a:r>
              <a:rPr kumimoji="0" lang="en-US" altLang="zh-CN" i="0" u="none" strike="noStrike" cap="none" normalizeH="0" baseline="0" dirty="0" smtClean="0">
                <a:ln>
                  <a:noFill/>
                </a:ln>
                <a:solidFill>
                  <a:schemeClr val="bg1"/>
                </a:solidFill>
                <a:effectLst/>
                <a:latin typeface="+mn-lt"/>
                <a:ea typeface="微软雅黑" pitchFamily="34" charset="-122"/>
              </a:rPr>
              <a:t>ariety</a:t>
            </a:r>
            <a:endParaRPr kumimoji="0" lang="zh-CN" altLang="en-US" i="0" u="none" strike="noStrike" cap="none" normalizeH="0" baseline="0" dirty="0" smtClean="0">
              <a:ln>
                <a:noFill/>
              </a:ln>
              <a:solidFill>
                <a:schemeClr val="bg1"/>
              </a:solidFill>
              <a:effectLst/>
              <a:latin typeface="+mn-lt"/>
              <a:ea typeface="微软雅黑" pitchFamily="34" charset="-122"/>
            </a:endParaRPr>
          </a:p>
        </p:txBody>
      </p:sp>
      <p:sp>
        <p:nvSpPr>
          <p:cNvPr id="514" name="Rectangle 513"/>
          <p:cNvSpPr/>
          <p:nvPr/>
        </p:nvSpPr>
        <p:spPr bwMode="auto">
          <a:xfrm>
            <a:off x="5041888" y="3421491"/>
            <a:ext cx="2073904" cy="950632"/>
          </a:xfrm>
          <a:prstGeom prst="rect">
            <a:avLst/>
          </a:prstGeom>
          <a:no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r>
              <a:rPr lang="en-US" altLang="zh-CN" sz="1400" dirty="0" smtClean="0">
                <a:solidFill>
                  <a:schemeClr val="tx1"/>
                </a:solidFill>
                <a:latin typeface="+mn-lt"/>
                <a:ea typeface="黑体" pitchFamily="49" charset="-122"/>
              </a:rPr>
              <a:t>Structured, semi-structured, unstructured, text, pictures, multimedia </a:t>
            </a:r>
            <a:endParaRPr lang="zh-CN" altLang="en-US" sz="1400" dirty="0" smtClean="0">
              <a:solidFill>
                <a:schemeClr val="tx1"/>
              </a:solidFill>
              <a:latin typeface="+mn-lt"/>
              <a:ea typeface="黑体" pitchFamily="49" charset="-122"/>
            </a:endParaRPr>
          </a:p>
        </p:txBody>
      </p:sp>
      <p:sp>
        <p:nvSpPr>
          <p:cNvPr id="559" name="Rounded Rectangle 558"/>
          <p:cNvSpPr/>
          <p:nvPr/>
        </p:nvSpPr>
        <p:spPr bwMode="auto">
          <a:xfrm>
            <a:off x="7247146" y="1340767"/>
            <a:ext cx="2215306" cy="594000"/>
          </a:xfrm>
          <a:prstGeom prst="roundRect">
            <a:avLst/>
          </a:prstGeom>
          <a:solidFill>
            <a:srgbClr val="00B0F0">
              <a:alpha val="80000"/>
            </a:srgbClr>
          </a:solidFill>
          <a:ln w="9525"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altLang="zh-CN" u="sng" dirty="0" smtClean="0">
                <a:solidFill>
                  <a:srgbClr val="FFFF00"/>
                </a:solidFill>
                <a:ea typeface="微软雅黑" pitchFamily="34" charset="-122"/>
              </a:rPr>
              <a:t>V</a:t>
            </a:r>
            <a:r>
              <a:rPr kumimoji="0" lang="en-US" altLang="zh-CN" i="0" u="none" strike="noStrike" cap="none" normalizeH="0" baseline="0" dirty="0" smtClean="0">
                <a:ln>
                  <a:noFill/>
                </a:ln>
                <a:solidFill>
                  <a:schemeClr val="bg1"/>
                </a:solidFill>
                <a:effectLst/>
                <a:latin typeface="+mn-lt"/>
                <a:ea typeface="微软雅黑" pitchFamily="34" charset="-122"/>
              </a:rPr>
              <a:t>eracity</a:t>
            </a:r>
            <a:endParaRPr kumimoji="0" lang="zh-CN" altLang="en-US" i="0" u="none" strike="noStrike" cap="none" normalizeH="0" baseline="0" dirty="0" smtClean="0">
              <a:ln>
                <a:noFill/>
              </a:ln>
              <a:solidFill>
                <a:schemeClr val="bg1"/>
              </a:solidFill>
              <a:effectLst/>
              <a:latin typeface="+mn-lt"/>
              <a:ea typeface="微软雅黑" pitchFamily="34" charset="-122"/>
            </a:endParaRPr>
          </a:p>
        </p:txBody>
      </p:sp>
      <p:sp>
        <p:nvSpPr>
          <p:cNvPr id="560" name="Rounded Rectangle 559"/>
          <p:cNvSpPr/>
          <p:nvPr/>
        </p:nvSpPr>
        <p:spPr bwMode="auto">
          <a:xfrm>
            <a:off x="7247148" y="1947568"/>
            <a:ext cx="2215306" cy="4494048"/>
          </a:xfrm>
          <a:prstGeom prst="roundRect">
            <a:avLst>
              <a:gd name="adj" fmla="val 0"/>
            </a:avLst>
          </a:prstGeom>
          <a:solidFill>
            <a:schemeClr val="bg1"/>
          </a:solidFill>
          <a:ln w="9525" cap="flat" cmpd="sng" algn="ctr">
            <a:solidFill>
              <a:srgbClr val="00B0F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bg1"/>
                </a:solidFill>
                <a:effectLst/>
                <a:latin typeface="微软雅黑" pitchFamily="34" charset="-122"/>
                <a:ea typeface="微软雅黑" pitchFamily="34" charset="-122"/>
              </a:rPr>
              <a:t>Volume</a:t>
            </a:r>
            <a:endParaRPr kumimoji="0" lang="zh-CN" altLang="en-US" i="0" u="none" strike="noStrike" cap="none" normalizeH="0" baseline="0" dirty="0" smtClean="0">
              <a:ln>
                <a:noFill/>
              </a:ln>
              <a:solidFill>
                <a:schemeClr val="bg1"/>
              </a:solidFill>
              <a:effectLst/>
              <a:latin typeface="微软雅黑" pitchFamily="34" charset="-122"/>
              <a:ea typeface="微软雅黑" pitchFamily="34" charset="-122"/>
            </a:endParaRPr>
          </a:p>
        </p:txBody>
      </p:sp>
      <p:grpSp>
        <p:nvGrpSpPr>
          <p:cNvPr id="561" name="Group 560"/>
          <p:cNvGrpSpPr/>
          <p:nvPr/>
        </p:nvGrpSpPr>
        <p:grpSpPr>
          <a:xfrm>
            <a:off x="7366568" y="2011891"/>
            <a:ext cx="1969500" cy="1368000"/>
            <a:chOff x="303938" y="1767016"/>
            <a:chExt cx="1504769" cy="1447724"/>
          </a:xfrm>
        </p:grpSpPr>
        <p:grpSp>
          <p:nvGrpSpPr>
            <p:cNvPr id="564" name="Group 34"/>
            <p:cNvGrpSpPr/>
            <p:nvPr/>
          </p:nvGrpSpPr>
          <p:grpSpPr>
            <a:xfrm>
              <a:off x="490390" y="1804872"/>
              <a:ext cx="1206717" cy="145072"/>
              <a:chOff x="7632483" y="1817977"/>
              <a:chExt cx="1206717" cy="145072"/>
            </a:xfrm>
          </p:grpSpPr>
          <p:sp>
            <p:nvSpPr>
              <p:cNvPr id="588" name="Flowchart: Connector 587"/>
              <p:cNvSpPr/>
              <p:nvPr/>
            </p:nvSpPr>
            <p:spPr bwMode="auto">
              <a:xfrm>
                <a:off x="7632483" y="1817977"/>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89" name="Flowchart: Connector 588"/>
              <p:cNvSpPr/>
              <p:nvPr/>
            </p:nvSpPr>
            <p:spPr bwMode="auto">
              <a:xfrm>
                <a:off x="8727600" y="1817977"/>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a:softEdge rad="31750"/>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90" name="Flowchart: Connector 589"/>
              <p:cNvSpPr/>
              <p:nvPr/>
            </p:nvSpPr>
            <p:spPr bwMode="auto">
              <a:xfrm>
                <a:off x="8451375"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nvGrpSpPr>
            <p:cNvPr id="565" name="Group 35"/>
            <p:cNvGrpSpPr/>
            <p:nvPr/>
          </p:nvGrpSpPr>
          <p:grpSpPr>
            <a:xfrm>
              <a:off x="415540" y="2209800"/>
              <a:ext cx="1262517" cy="220961"/>
              <a:chOff x="7557633" y="1850905"/>
              <a:chExt cx="1262517" cy="220961"/>
            </a:xfrm>
          </p:grpSpPr>
          <p:sp>
            <p:nvSpPr>
              <p:cNvPr id="586" name="Flowchart: Connector 585"/>
              <p:cNvSpPr/>
              <p:nvPr/>
            </p:nvSpPr>
            <p:spPr bwMode="auto">
              <a:xfrm>
                <a:off x="7557633" y="1959722"/>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87" name="Flowchart: Connector 586"/>
              <p:cNvSpPr/>
              <p:nvPr/>
            </p:nvSpPr>
            <p:spPr bwMode="auto">
              <a:xfrm>
                <a:off x="8708550"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nvGrpSpPr>
            <p:cNvPr id="566" name="Group 42"/>
            <p:cNvGrpSpPr/>
            <p:nvPr/>
          </p:nvGrpSpPr>
          <p:grpSpPr>
            <a:xfrm>
              <a:off x="303938" y="2569801"/>
              <a:ext cx="1172744" cy="389177"/>
              <a:chOff x="7446031" y="1850905"/>
              <a:chExt cx="1172744" cy="389177"/>
            </a:xfrm>
          </p:grpSpPr>
          <p:sp>
            <p:nvSpPr>
              <p:cNvPr id="584" name="Flowchart: Connector 583"/>
              <p:cNvSpPr>
                <a:spLocks noChangeAspect="1"/>
              </p:cNvSpPr>
              <p:nvPr/>
            </p:nvSpPr>
            <p:spPr bwMode="auto">
              <a:xfrm>
                <a:off x="7446031" y="1850905"/>
                <a:ext cx="250776" cy="252000"/>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a:softEdge rad="31750"/>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85" name="Flowchart: Connector 584"/>
              <p:cNvSpPr/>
              <p:nvPr/>
            </p:nvSpPr>
            <p:spPr bwMode="auto">
              <a:xfrm>
                <a:off x="8507175" y="2127938"/>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a:softEdge rad="12700"/>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sp>
          <p:nvSpPr>
            <p:cNvPr id="567" name="Flowchart: Connector 566"/>
            <p:cNvSpPr/>
            <p:nvPr/>
          </p:nvSpPr>
          <p:spPr bwMode="auto">
            <a:xfrm>
              <a:off x="303940" y="2941801"/>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nvGrpSpPr>
            <p:cNvPr id="568" name="Group 56"/>
            <p:cNvGrpSpPr/>
            <p:nvPr/>
          </p:nvGrpSpPr>
          <p:grpSpPr>
            <a:xfrm>
              <a:off x="303940" y="1767016"/>
              <a:ext cx="1504767" cy="687445"/>
              <a:chOff x="7315383" y="1619326"/>
              <a:chExt cx="1504767" cy="687445"/>
            </a:xfrm>
          </p:grpSpPr>
          <p:sp>
            <p:nvSpPr>
              <p:cNvPr id="581" name="Flowchart: Connector 580"/>
              <p:cNvSpPr/>
              <p:nvPr/>
            </p:nvSpPr>
            <p:spPr bwMode="auto">
              <a:xfrm>
                <a:off x="7315383" y="1911071"/>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a:softEdge rad="12700"/>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82" name="Flowchart: Connector 581"/>
              <p:cNvSpPr>
                <a:spLocks noChangeAspect="1"/>
              </p:cNvSpPr>
              <p:nvPr/>
            </p:nvSpPr>
            <p:spPr bwMode="auto">
              <a:xfrm>
                <a:off x="7538583" y="1619326"/>
                <a:ext cx="684105" cy="687445"/>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a:softEdge rad="127000"/>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83" name="Flowchart: Connector 582"/>
              <p:cNvSpPr/>
              <p:nvPr/>
            </p:nvSpPr>
            <p:spPr bwMode="auto">
              <a:xfrm>
                <a:off x="8708550"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a:softEdge rad="12700"/>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nvGrpSpPr>
            <p:cNvPr id="569" name="Group 63"/>
            <p:cNvGrpSpPr/>
            <p:nvPr/>
          </p:nvGrpSpPr>
          <p:grpSpPr>
            <a:xfrm>
              <a:off x="580165" y="1997944"/>
              <a:ext cx="1165417" cy="1082856"/>
              <a:chOff x="7591608" y="1478254"/>
              <a:chExt cx="1165417" cy="1082856"/>
            </a:xfrm>
          </p:grpSpPr>
          <p:sp>
            <p:nvSpPr>
              <p:cNvPr id="576" name="Flowchart: Connector 575"/>
              <p:cNvSpPr/>
              <p:nvPr/>
            </p:nvSpPr>
            <p:spPr bwMode="auto">
              <a:xfrm>
                <a:off x="7591608" y="1994039"/>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a:softEdge rad="12700"/>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77" name="Flowchart: Connector 576"/>
              <p:cNvSpPr>
                <a:spLocks noChangeAspect="1"/>
              </p:cNvSpPr>
              <p:nvPr/>
            </p:nvSpPr>
            <p:spPr bwMode="auto">
              <a:xfrm>
                <a:off x="7703206" y="2023215"/>
                <a:ext cx="432000" cy="434110"/>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a:softEdge rad="63500"/>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78" name="Flowchart: Connector 577"/>
              <p:cNvSpPr>
                <a:spLocks noChangeAspect="1"/>
              </p:cNvSpPr>
              <p:nvPr/>
            </p:nvSpPr>
            <p:spPr bwMode="auto">
              <a:xfrm>
                <a:off x="8398774" y="1855000"/>
                <a:ext cx="358251" cy="360000"/>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a:softEdge rad="63500"/>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glow rad="139700">
                      <a:schemeClr val="accent1">
                        <a:satMod val="175000"/>
                        <a:alpha val="40000"/>
                      </a:schemeClr>
                    </a:glow>
                  </a:effectLst>
                  <a:latin typeface="Arial" charset="0"/>
                  <a:ea typeface="宋体" pitchFamily="2" charset="-122"/>
                </a:endParaRPr>
              </a:p>
            </p:txBody>
          </p:sp>
          <p:sp>
            <p:nvSpPr>
              <p:cNvPr id="579" name="Flowchart: Connector 578"/>
              <p:cNvSpPr>
                <a:spLocks noChangeAspect="1"/>
              </p:cNvSpPr>
              <p:nvPr/>
            </p:nvSpPr>
            <p:spPr bwMode="auto">
              <a:xfrm>
                <a:off x="8159511" y="1478254"/>
                <a:ext cx="322427" cy="324000"/>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a:softEdge rad="63500"/>
              </a:effectLst>
            </p:spPr>
            <p:txBody>
              <a:bodyPr vert="horz" wrap="none" lIns="91440" tIns="45720" rIns="91440" bIns="45720" numCol="1" rtlCol="0" anchor="ctr" anchorCtr="0" compatLnSpc="1">
                <a:prstTxWarp prst="textNoShape">
                  <a:avLst/>
                </a:prstTxWarp>
              </a:bodyPr>
              <a:lstStyle/>
              <a:p>
                <a:pPr algn="ctr"/>
                <a:endParaRPr lang="zh-CN" altLang="en-US" sz="1600" b="0" smtClean="0">
                  <a:solidFill>
                    <a:schemeClr val="tx1"/>
                  </a:solidFill>
                  <a:ea typeface="宋体" pitchFamily="2" charset="-122"/>
                </a:endParaRPr>
              </a:p>
            </p:txBody>
          </p:sp>
          <p:sp>
            <p:nvSpPr>
              <p:cNvPr id="580" name="Flowchart: Connector 579"/>
              <p:cNvSpPr/>
              <p:nvPr/>
            </p:nvSpPr>
            <p:spPr bwMode="auto">
              <a:xfrm>
                <a:off x="8522100" y="2448966"/>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nvGrpSpPr>
            <p:cNvPr id="570" name="Group 70"/>
            <p:cNvGrpSpPr/>
            <p:nvPr/>
          </p:nvGrpSpPr>
          <p:grpSpPr>
            <a:xfrm>
              <a:off x="1055283" y="2730596"/>
              <a:ext cx="753424" cy="462348"/>
              <a:chOff x="8066726" y="1850905"/>
              <a:chExt cx="753424" cy="462348"/>
            </a:xfrm>
          </p:grpSpPr>
          <p:sp>
            <p:nvSpPr>
              <p:cNvPr id="574" name="Flowchart: Connector 573"/>
              <p:cNvSpPr/>
              <p:nvPr/>
            </p:nvSpPr>
            <p:spPr bwMode="auto">
              <a:xfrm>
                <a:off x="8066726" y="2050070"/>
                <a:ext cx="253999" cy="263183"/>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a:softEdge rad="31750"/>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75" name="Flowchart: Connector 574"/>
              <p:cNvSpPr/>
              <p:nvPr/>
            </p:nvSpPr>
            <p:spPr bwMode="auto">
              <a:xfrm>
                <a:off x="8708550"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nvGrpSpPr>
            <p:cNvPr id="571" name="Group 77"/>
            <p:cNvGrpSpPr/>
            <p:nvPr/>
          </p:nvGrpSpPr>
          <p:grpSpPr>
            <a:xfrm>
              <a:off x="691765" y="2430761"/>
              <a:ext cx="617517" cy="783979"/>
              <a:chOff x="7703208" y="1179070"/>
              <a:chExt cx="617517" cy="783979"/>
            </a:xfrm>
          </p:grpSpPr>
          <p:sp>
            <p:nvSpPr>
              <p:cNvPr id="572" name="Flowchart: Connector 571"/>
              <p:cNvSpPr/>
              <p:nvPr/>
            </p:nvSpPr>
            <p:spPr bwMode="auto">
              <a:xfrm>
                <a:off x="770320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a:softEdge rad="12700"/>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73" name="Flowchart: Connector 572"/>
              <p:cNvSpPr/>
              <p:nvPr/>
            </p:nvSpPr>
            <p:spPr bwMode="auto">
              <a:xfrm>
                <a:off x="8209125" y="1179070"/>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a:softEdge rad="12700"/>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sp>
        <p:nvSpPr>
          <p:cNvPr id="563" name="Rectangle 562"/>
          <p:cNvSpPr/>
          <p:nvPr/>
        </p:nvSpPr>
        <p:spPr bwMode="auto">
          <a:xfrm>
            <a:off x="7247152" y="3421492"/>
            <a:ext cx="2215306" cy="1159637"/>
          </a:xfrm>
          <a:prstGeom prst="rect">
            <a:avLst/>
          </a:prstGeom>
          <a:no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r>
              <a:rPr lang="en-US" altLang="zh-CN" sz="1400" dirty="0" smtClean="0">
                <a:solidFill>
                  <a:schemeClr val="tx1"/>
                </a:solidFill>
                <a:latin typeface="+mn-lt"/>
                <a:ea typeface="黑体" pitchFamily="49" charset="-122"/>
              </a:rPr>
              <a:t>Uncertainty due to data inconsistency &amp; incompleteness, ambiguities, deception, model approximation</a:t>
            </a:r>
            <a:endParaRPr lang="zh-CN" altLang="en-US" sz="1400" dirty="0" smtClean="0">
              <a:solidFill>
                <a:schemeClr val="tx1"/>
              </a:solidFill>
              <a:latin typeface="+mn-lt"/>
              <a:ea typeface="黑体" pitchFamily="49" charset="-122"/>
            </a:endParaRPr>
          </a:p>
        </p:txBody>
      </p:sp>
      <p:sp>
        <p:nvSpPr>
          <p:cNvPr id="592" name="Rounded Rectangle 591"/>
          <p:cNvSpPr/>
          <p:nvPr/>
        </p:nvSpPr>
        <p:spPr bwMode="auto">
          <a:xfrm>
            <a:off x="2673629" y="1340767"/>
            <a:ext cx="2215306" cy="594000"/>
          </a:xfrm>
          <a:prstGeom prst="roundRect">
            <a:avLst/>
          </a:prstGeom>
          <a:solidFill>
            <a:schemeClr val="accent1">
              <a:lumMod val="75000"/>
              <a:alpha val="80000"/>
            </a:schemeClr>
          </a:solidFill>
          <a:ln w="9525" cap="flat" cmpd="sng" algn="ctr">
            <a:solidFill>
              <a:schemeClr val="accent1">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altLang="zh-CN" u="sng" dirty="0" smtClean="0">
                <a:solidFill>
                  <a:srgbClr val="FFFF00"/>
                </a:solidFill>
                <a:ea typeface="微软雅黑" pitchFamily="34" charset="-122"/>
              </a:rPr>
              <a:t>V</a:t>
            </a:r>
            <a:r>
              <a:rPr kumimoji="0" lang="en-US" altLang="zh-CN" i="0" u="none" strike="noStrike" cap="none" normalizeH="0" baseline="0" dirty="0" smtClean="0">
                <a:ln>
                  <a:noFill/>
                </a:ln>
                <a:solidFill>
                  <a:schemeClr val="bg1"/>
                </a:solidFill>
                <a:effectLst/>
                <a:latin typeface="+mn-lt"/>
                <a:ea typeface="微软雅黑" pitchFamily="34" charset="-122"/>
              </a:rPr>
              <a:t>elocity</a:t>
            </a:r>
            <a:endParaRPr kumimoji="0" lang="zh-CN" altLang="en-US" i="0" u="none" strike="noStrike" cap="none" normalizeH="0" baseline="0" dirty="0" smtClean="0">
              <a:ln>
                <a:noFill/>
              </a:ln>
              <a:solidFill>
                <a:schemeClr val="bg1"/>
              </a:solidFill>
              <a:effectLst/>
              <a:latin typeface="+mn-lt"/>
              <a:ea typeface="微软雅黑" pitchFamily="34" charset="-122"/>
            </a:endParaRPr>
          </a:p>
        </p:txBody>
      </p:sp>
      <p:grpSp>
        <p:nvGrpSpPr>
          <p:cNvPr id="594" name="Group 593"/>
          <p:cNvGrpSpPr/>
          <p:nvPr/>
        </p:nvGrpSpPr>
        <p:grpSpPr>
          <a:xfrm>
            <a:off x="2760331" y="2082291"/>
            <a:ext cx="1969500" cy="1368000"/>
            <a:chOff x="2022002" y="1805845"/>
            <a:chExt cx="1588122" cy="1302566"/>
          </a:xfrm>
        </p:grpSpPr>
        <p:grpSp>
          <p:nvGrpSpPr>
            <p:cNvPr id="597" name="Group 596"/>
            <p:cNvGrpSpPr/>
            <p:nvPr/>
          </p:nvGrpSpPr>
          <p:grpSpPr>
            <a:xfrm>
              <a:off x="2248232" y="1805845"/>
              <a:ext cx="1361892" cy="1302566"/>
              <a:chOff x="446815" y="1837800"/>
              <a:chExt cx="1361892" cy="1302566"/>
            </a:xfrm>
          </p:grpSpPr>
          <p:grpSp>
            <p:nvGrpSpPr>
              <p:cNvPr id="662" name="Group 661"/>
              <p:cNvGrpSpPr/>
              <p:nvPr/>
            </p:nvGrpSpPr>
            <p:grpSpPr>
              <a:xfrm>
                <a:off x="446815" y="1837800"/>
                <a:ext cx="1116942" cy="112144"/>
                <a:chOff x="7446033" y="1850905"/>
                <a:chExt cx="1116942" cy="112144"/>
              </a:xfrm>
            </p:grpSpPr>
            <p:sp>
              <p:nvSpPr>
                <p:cNvPr id="683" name="Flowchart: Connector 682"/>
                <p:cNvSpPr/>
                <p:nvPr/>
              </p:nvSpPr>
              <p:spPr bwMode="auto">
                <a:xfrm>
                  <a:off x="7446033"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684" name="Flowchart: Connector 683"/>
                <p:cNvSpPr/>
                <p:nvPr/>
              </p:nvSpPr>
              <p:spPr bwMode="auto">
                <a:xfrm>
                  <a:off x="794815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685" name="Flowchart: Connector 684"/>
                <p:cNvSpPr/>
                <p:nvPr/>
              </p:nvSpPr>
              <p:spPr bwMode="auto">
                <a:xfrm>
                  <a:off x="8451375"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nvGrpSpPr>
              <p:cNvPr id="663" name="Group 662"/>
              <p:cNvGrpSpPr/>
              <p:nvPr/>
            </p:nvGrpSpPr>
            <p:grpSpPr>
              <a:xfrm>
                <a:off x="446815" y="2324100"/>
                <a:ext cx="1259454" cy="112144"/>
                <a:chOff x="7446033" y="1850905"/>
                <a:chExt cx="1259454" cy="112144"/>
              </a:xfrm>
            </p:grpSpPr>
            <p:sp>
              <p:nvSpPr>
                <p:cNvPr id="680" name="Flowchart: Connector 679"/>
                <p:cNvSpPr/>
                <p:nvPr/>
              </p:nvSpPr>
              <p:spPr bwMode="auto">
                <a:xfrm>
                  <a:off x="7446033"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681" name="Flowchart: Connector 680"/>
                <p:cNvSpPr/>
                <p:nvPr/>
              </p:nvSpPr>
              <p:spPr bwMode="auto">
                <a:xfrm>
                  <a:off x="794815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682" name="Flowchart: Connector 681"/>
                <p:cNvSpPr/>
                <p:nvPr/>
              </p:nvSpPr>
              <p:spPr bwMode="auto">
                <a:xfrm>
                  <a:off x="8593887"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nvGrpSpPr>
              <p:cNvPr id="664" name="Group 663"/>
              <p:cNvGrpSpPr/>
              <p:nvPr/>
            </p:nvGrpSpPr>
            <p:grpSpPr>
              <a:xfrm>
                <a:off x="500257" y="2798401"/>
                <a:ext cx="1170384" cy="112144"/>
                <a:chOff x="7499475" y="1850905"/>
                <a:chExt cx="1170384" cy="112144"/>
              </a:xfrm>
            </p:grpSpPr>
            <p:sp>
              <p:nvSpPr>
                <p:cNvPr id="677" name="Flowchart: Connector 676"/>
                <p:cNvSpPr/>
                <p:nvPr/>
              </p:nvSpPr>
              <p:spPr bwMode="auto">
                <a:xfrm>
                  <a:off x="7499475"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678" name="Flowchart: Connector 677"/>
                <p:cNvSpPr/>
                <p:nvPr/>
              </p:nvSpPr>
              <p:spPr bwMode="auto">
                <a:xfrm>
                  <a:off x="794815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679" name="Flowchart: Connector 678"/>
                <p:cNvSpPr/>
                <p:nvPr/>
              </p:nvSpPr>
              <p:spPr bwMode="auto">
                <a:xfrm>
                  <a:off x="8558259"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nvGrpSpPr>
              <p:cNvPr id="665" name="Group 664"/>
              <p:cNvGrpSpPr/>
              <p:nvPr/>
            </p:nvGrpSpPr>
            <p:grpSpPr>
              <a:xfrm>
                <a:off x="691765" y="2067621"/>
                <a:ext cx="1116942" cy="112144"/>
                <a:chOff x="7703208" y="1850905"/>
                <a:chExt cx="1116942" cy="112144"/>
              </a:xfrm>
            </p:grpSpPr>
            <p:sp>
              <p:nvSpPr>
                <p:cNvPr id="674" name="Flowchart: Connector 673"/>
                <p:cNvSpPr/>
                <p:nvPr/>
              </p:nvSpPr>
              <p:spPr bwMode="auto">
                <a:xfrm>
                  <a:off x="770320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675" name="Flowchart: Connector 674"/>
                <p:cNvSpPr/>
                <p:nvPr/>
              </p:nvSpPr>
              <p:spPr bwMode="auto">
                <a:xfrm>
                  <a:off x="8205333"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676" name="Flowchart: Connector 675"/>
                <p:cNvSpPr/>
                <p:nvPr/>
              </p:nvSpPr>
              <p:spPr bwMode="auto">
                <a:xfrm>
                  <a:off x="8708550"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nvGrpSpPr>
              <p:cNvPr id="666" name="Group 665"/>
              <p:cNvGrpSpPr/>
              <p:nvPr/>
            </p:nvGrpSpPr>
            <p:grpSpPr>
              <a:xfrm>
                <a:off x="691765" y="2553921"/>
                <a:ext cx="1116942" cy="112144"/>
                <a:chOff x="7703208" y="1850905"/>
                <a:chExt cx="1116942" cy="112144"/>
              </a:xfrm>
            </p:grpSpPr>
            <p:sp>
              <p:nvSpPr>
                <p:cNvPr id="671" name="Flowchart: Connector 670"/>
                <p:cNvSpPr/>
                <p:nvPr/>
              </p:nvSpPr>
              <p:spPr bwMode="auto">
                <a:xfrm>
                  <a:off x="770320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672" name="Flowchart: Connector 671"/>
                <p:cNvSpPr/>
                <p:nvPr/>
              </p:nvSpPr>
              <p:spPr bwMode="auto">
                <a:xfrm>
                  <a:off x="8205333"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673" name="Flowchart: Connector 672"/>
                <p:cNvSpPr/>
                <p:nvPr/>
              </p:nvSpPr>
              <p:spPr bwMode="auto">
                <a:xfrm>
                  <a:off x="8708550"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nvGrpSpPr>
              <p:cNvPr id="667" name="Group 666"/>
              <p:cNvGrpSpPr/>
              <p:nvPr/>
            </p:nvGrpSpPr>
            <p:grpSpPr>
              <a:xfrm>
                <a:off x="691765" y="3028222"/>
                <a:ext cx="1116942" cy="112144"/>
                <a:chOff x="7703208" y="1850905"/>
                <a:chExt cx="1116942" cy="112144"/>
              </a:xfrm>
            </p:grpSpPr>
            <p:sp>
              <p:nvSpPr>
                <p:cNvPr id="668" name="Flowchart: Connector 667"/>
                <p:cNvSpPr/>
                <p:nvPr/>
              </p:nvSpPr>
              <p:spPr bwMode="auto">
                <a:xfrm>
                  <a:off x="770320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669" name="Flowchart: Connector 668"/>
                <p:cNvSpPr/>
                <p:nvPr/>
              </p:nvSpPr>
              <p:spPr bwMode="auto">
                <a:xfrm>
                  <a:off x="8205333"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670" name="Flowchart: Connector 669"/>
                <p:cNvSpPr/>
                <p:nvPr/>
              </p:nvSpPr>
              <p:spPr bwMode="auto">
                <a:xfrm>
                  <a:off x="8708550"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grpSp>
          <p:nvGrpSpPr>
            <p:cNvPr id="598" name="Group 597"/>
            <p:cNvGrpSpPr/>
            <p:nvPr/>
          </p:nvGrpSpPr>
          <p:grpSpPr>
            <a:xfrm>
              <a:off x="2460600" y="1837800"/>
              <a:ext cx="260400" cy="43528"/>
              <a:chOff x="2165261" y="1973659"/>
              <a:chExt cx="260400" cy="43528"/>
            </a:xfrm>
          </p:grpSpPr>
          <p:cxnSp>
            <p:nvCxnSpPr>
              <p:cNvPr id="659" name="Straight Connector 658"/>
              <p:cNvCxnSpPr/>
              <p:nvPr/>
            </p:nvCxnSpPr>
            <p:spPr bwMode="auto">
              <a:xfrm>
                <a:off x="2214753" y="1973659"/>
                <a:ext cx="144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60" name="Straight Connector 659"/>
              <p:cNvCxnSpPr/>
              <p:nvPr/>
            </p:nvCxnSpPr>
            <p:spPr bwMode="auto">
              <a:xfrm>
                <a:off x="2165261" y="1995423"/>
                <a:ext cx="234149"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61" name="Straight Connector 660"/>
              <p:cNvCxnSpPr/>
              <p:nvPr/>
            </p:nvCxnSpPr>
            <p:spPr bwMode="auto">
              <a:xfrm>
                <a:off x="2317661" y="2017187"/>
                <a:ext cx="108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grpSp>
        <p:grpSp>
          <p:nvGrpSpPr>
            <p:cNvPr id="599" name="Group 598"/>
            <p:cNvGrpSpPr/>
            <p:nvPr/>
          </p:nvGrpSpPr>
          <p:grpSpPr>
            <a:xfrm>
              <a:off x="2200200" y="2077814"/>
              <a:ext cx="260400" cy="43528"/>
              <a:chOff x="2165261" y="1973659"/>
              <a:chExt cx="260400" cy="43528"/>
            </a:xfrm>
          </p:grpSpPr>
          <p:cxnSp>
            <p:nvCxnSpPr>
              <p:cNvPr id="656" name="Straight Connector 655"/>
              <p:cNvCxnSpPr/>
              <p:nvPr/>
            </p:nvCxnSpPr>
            <p:spPr bwMode="auto">
              <a:xfrm>
                <a:off x="2214753" y="1973659"/>
                <a:ext cx="144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57" name="Straight Connector 656"/>
              <p:cNvCxnSpPr/>
              <p:nvPr/>
            </p:nvCxnSpPr>
            <p:spPr bwMode="auto">
              <a:xfrm>
                <a:off x="2165261" y="1995423"/>
                <a:ext cx="234149"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58" name="Straight Connector 657"/>
              <p:cNvCxnSpPr/>
              <p:nvPr/>
            </p:nvCxnSpPr>
            <p:spPr bwMode="auto">
              <a:xfrm>
                <a:off x="2317661" y="2017187"/>
                <a:ext cx="108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grpSp>
        <p:grpSp>
          <p:nvGrpSpPr>
            <p:cNvPr id="600" name="Group 599"/>
            <p:cNvGrpSpPr/>
            <p:nvPr/>
          </p:nvGrpSpPr>
          <p:grpSpPr>
            <a:xfrm>
              <a:off x="2694749" y="2569801"/>
              <a:ext cx="260400" cy="43528"/>
              <a:chOff x="2165261" y="1973659"/>
              <a:chExt cx="260400" cy="43528"/>
            </a:xfrm>
          </p:grpSpPr>
          <p:cxnSp>
            <p:nvCxnSpPr>
              <p:cNvPr id="653" name="Straight Connector 652"/>
              <p:cNvCxnSpPr/>
              <p:nvPr/>
            </p:nvCxnSpPr>
            <p:spPr bwMode="auto">
              <a:xfrm>
                <a:off x="2214753" y="1973659"/>
                <a:ext cx="144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54" name="Straight Connector 653"/>
              <p:cNvCxnSpPr/>
              <p:nvPr/>
            </p:nvCxnSpPr>
            <p:spPr bwMode="auto">
              <a:xfrm>
                <a:off x="2165261" y="1995423"/>
                <a:ext cx="234149"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55" name="Straight Connector 654"/>
              <p:cNvCxnSpPr/>
              <p:nvPr/>
            </p:nvCxnSpPr>
            <p:spPr bwMode="auto">
              <a:xfrm>
                <a:off x="2317661" y="2017187"/>
                <a:ext cx="108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grpSp>
        <p:grpSp>
          <p:nvGrpSpPr>
            <p:cNvPr id="601" name="Group 600"/>
            <p:cNvGrpSpPr/>
            <p:nvPr/>
          </p:nvGrpSpPr>
          <p:grpSpPr>
            <a:xfrm>
              <a:off x="3234974" y="2073461"/>
              <a:ext cx="260400" cy="43528"/>
              <a:chOff x="2165261" y="1973659"/>
              <a:chExt cx="260400" cy="43528"/>
            </a:xfrm>
          </p:grpSpPr>
          <p:cxnSp>
            <p:nvCxnSpPr>
              <p:cNvPr id="650" name="Straight Connector 649"/>
              <p:cNvCxnSpPr/>
              <p:nvPr/>
            </p:nvCxnSpPr>
            <p:spPr bwMode="auto">
              <a:xfrm>
                <a:off x="2214753" y="1973659"/>
                <a:ext cx="144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51" name="Straight Connector 650"/>
              <p:cNvCxnSpPr/>
              <p:nvPr/>
            </p:nvCxnSpPr>
            <p:spPr bwMode="auto">
              <a:xfrm>
                <a:off x="2165261" y="1995423"/>
                <a:ext cx="234149"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52" name="Straight Connector 651"/>
              <p:cNvCxnSpPr/>
              <p:nvPr/>
            </p:nvCxnSpPr>
            <p:spPr bwMode="auto">
              <a:xfrm>
                <a:off x="2317661" y="2017187"/>
                <a:ext cx="108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grpSp>
        <p:grpSp>
          <p:nvGrpSpPr>
            <p:cNvPr id="602" name="Group 601"/>
            <p:cNvGrpSpPr/>
            <p:nvPr/>
          </p:nvGrpSpPr>
          <p:grpSpPr>
            <a:xfrm>
              <a:off x="2200200" y="3038431"/>
              <a:ext cx="260400" cy="43528"/>
              <a:chOff x="2165261" y="1973659"/>
              <a:chExt cx="260400" cy="43528"/>
            </a:xfrm>
          </p:grpSpPr>
          <p:cxnSp>
            <p:nvCxnSpPr>
              <p:cNvPr id="647" name="Straight Connector 646"/>
              <p:cNvCxnSpPr/>
              <p:nvPr/>
            </p:nvCxnSpPr>
            <p:spPr bwMode="auto">
              <a:xfrm>
                <a:off x="2214753" y="1973659"/>
                <a:ext cx="144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48" name="Straight Connector 647"/>
              <p:cNvCxnSpPr/>
              <p:nvPr/>
            </p:nvCxnSpPr>
            <p:spPr bwMode="auto">
              <a:xfrm>
                <a:off x="2165261" y="1995423"/>
                <a:ext cx="234149"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49" name="Straight Connector 648"/>
              <p:cNvCxnSpPr/>
              <p:nvPr/>
            </p:nvCxnSpPr>
            <p:spPr bwMode="auto">
              <a:xfrm>
                <a:off x="2317661" y="2017187"/>
                <a:ext cx="108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grpSp>
        <p:grpSp>
          <p:nvGrpSpPr>
            <p:cNvPr id="603" name="Group 602"/>
            <p:cNvGrpSpPr/>
            <p:nvPr/>
          </p:nvGrpSpPr>
          <p:grpSpPr>
            <a:xfrm>
              <a:off x="3234974" y="2569801"/>
              <a:ext cx="260400" cy="43528"/>
              <a:chOff x="2165261" y="1973659"/>
              <a:chExt cx="260400" cy="43528"/>
            </a:xfrm>
          </p:grpSpPr>
          <p:cxnSp>
            <p:nvCxnSpPr>
              <p:cNvPr id="644" name="Straight Connector 643"/>
              <p:cNvCxnSpPr/>
              <p:nvPr/>
            </p:nvCxnSpPr>
            <p:spPr bwMode="auto">
              <a:xfrm>
                <a:off x="2214753" y="1973659"/>
                <a:ext cx="144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45" name="Straight Connector 644"/>
              <p:cNvCxnSpPr/>
              <p:nvPr/>
            </p:nvCxnSpPr>
            <p:spPr bwMode="auto">
              <a:xfrm>
                <a:off x="2165261" y="1995423"/>
                <a:ext cx="234149"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46" name="Straight Connector 645"/>
              <p:cNvCxnSpPr/>
              <p:nvPr/>
            </p:nvCxnSpPr>
            <p:spPr bwMode="auto">
              <a:xfrm>
                <a:off x="2317661" y="2017187"/>
                <a:ext cx="108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grpSp>
        <p:grpSp>
          <p:nvGrpSpPr>
            <p:cNvPr id="604" name="Group 603"/>
            <p:cNvGrpSpPr/>
            <p:nvPr/>
          </p:nvGrpSpPr>
          <p:grpSpPr>
            <a:xfrm>
              <a:off x="2768379" y="2077814"/>
              <a:ext cx="187156" cy="25714"/>
              <a:chOff x="2214753" y="1991473"/>
              <a:chExt cx="187156" cy="25714"/>
            </a:xfrm>
          </p:grpSpPr>
          <p:cxnSp>
            <p:nvCxnSpPr>
              <p:cNvPr id="642" name="Straight Connector 641"/>
              <p:cNvCxnSpPr/>
              <p:nvPr/>
            </p:nvCxnSpPr>
            <p:spPr bwMode="auto">
              <a:xfrm>
                <a:off x="2214753" y="1991473"/>
                <a:ext cx="144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43" name="Straight Connector 642"/>
              <p:cNvCxnSpPr/>
              <p:nvPr/>
            </p:nvCxnSpPr>
            <p:spPr bwMode="auto">
              <a:xfrm>
                <a:off x="2293909" y="2017187"/>
                <a:ext cx="108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grpSp>
        <p:grpSp>
          <p:nvGrpSpPr>
            <p:cNvPr id="605" name="Group 604"/>
            <p:cNvGrpSpPr/>
            <p:nvPr/>
          </p:nvGrpSpPr>
          <p:grpSpPr>
            <a:xfrm>
              <a:off x="2557085" y="2836133"/>
              <a:ext cx="187156" cy="25714"/>
              <a:chOff x="2214753" y="1991473"/>
              <a:chExt cx="187156" cy="25714"/>
            </a:xfrm>
          </p:grpSpPr>
          <p:cxnSp>
            <p:nvCxnSpPr>
              <p:cNvPr id="640" name="Straight Connector 639"/>
              <p:cNvCxnSpPr/>
              <p:nvPr/>
            </p:nvCxnSpPr>
            <p:spPr bwMode="auto">
              <a:xfrm>
                <a:off x="2214753" y="1991473"/>
                <a:ext cx="144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41" name="Straight Connector 640"/>
              <p:cNvCxnSpPr/>
              <p:nvPr/>
            </p:nvCxnSpPr>
            <p:spPr bwMode="auto">
              <a:xfrm>
                <a:off x="2293909" y="2017187"/>
                <a:ext cx="108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grpSp>
        <p:grpSp>
          <p:nvGrpSpPr>
            <p:cNvPr id="606" name="Group 605"/>
            <p:cNvGrpSpPr/>
            <p:nvPr/>
          </p:nvGrpSpPr>
          <p:grpSpPr>
            <a:xfrm>
              <a:off x="2511204" y="2328194"/>
              <a:ext cx="187156" cy="25714"/>
              <a:chOff x="2214753" y="1991473"/>
              <a:chExt cx="187156" cy="25714"/>
            </a:xfrm>
          </p:grpSpPr>
          <p:cxnSp>
            <p:nvCxnSpPr>
              <p:cNvPr id="638" name="Straight Connector 637"/>
              <p:cNvCxnSpPr/>
              <p:nvPr/>
            </p:nvCxnSpPr>
            <p:spPr bwMode="auto">
              <a:xfrm>
                <a:off x="2214753" y="1991473"/>
                <a:ext cx="144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39" name="Straight Connector 638"/>
              <p:cNvCxnSpPr/>
              <p:nvPr/>
            </p:nvCxnSpPr>
            <p:spPr bwMode="auto">
              <a:xfrm>
                <a:off x="2293909" y="2017187"/>
                <a:ext cx="108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grpSp>
        <p:grpSp>
          <p:nvGrpSpPr>
            <p:cNvPr id="607" name="Group 606"/>
            <p:cNvGrpSpPr/>
            <p:nvPr/>
          </p:nvGrpSpPr>
          <p:grpSpPr>
            <a:xfrm>
              <a:off x="3271596" y="3047338"/>
              <a:ext cx="187156" cy="25714"/>
              <a:chOff x="2214753" y="1991473"/>
              <a:chExt cx="187156" cy="25714"/>
            </a:xfrm>
          </p:grpSpPr>
          <p:cxnSp>
            <p:nvCxnSpPr>
              <p:cNvPr id="636" name="Straight Connector 635"/>
              <p:cNvCxnSpPr/>
              <p:nvPr/>
            </p:nvCxnSpPr>
            <p:spPr bwMode="auto">
              <a:xfrm>
                <a:off x="2214753" y="1991473"/>
                <a:ext cx="144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37" name="Straight Connector 636"/>
              <p:cNvCxnSpPr/>
              <p:nvPr/>
            </p:nvCxnSpPr>
            <p:spPr bwMode="auto">
              <a:xfrm>
                <a:off x="2293909" y="2017187"/>
                <a:ext cx="108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grpSp>
        <p:grpSp>
          <p:nvGrpSpPr>
            <p:cNvPr id="608" name="Group 607"/>
            <p:cNvGrpSpPr/>
            <p:nvPr/>
          </p:nvGrpSpPr>
          <p:grpSpPr>
            <a:xfrm>
              <a:off x="3047818" y="1846707"/>
              <a:ext cx="187156" cy="25714"/>
              <a:chOff x="2214753" y="1991473"/>
              <a:chExt cx="187156" cy="25714"/>
            </a:xfrm>
          </p:grpSpPr>
          <p:cxnSp>
            <p:nvCxnSpPr>
              <p:cNvPr id="634" name="Straight Connector 633"/>
              <p:cNvCxnSpPr/>
              <p:nvPr/>
            </p:nvCxnSpPr>
            <p:spPr bwMode="auto">
              <a:xfrm>
                <a:off x="2214753" y="1991473"/>
                <a:ext cx="144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35" name="Straight Connector 634"/>
              <p:cNvCxnSpPr/>
              <p:nvPr/>
            </p:nvCxnSpPr>
            <p:spPr bwMode="auto">
              <a:xfrm>
                <a:off x="2293909" y="2017187"/>
                <a:ext cx="108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grpSp>
        <p:grpSp>
          <p:nvGrpSpPr>
            <p:cNvPr id="609" name="Group 608"/>
            <p:cNvGrpSpPr/>
            <p:nvPr/>
          </p:nvGrpSpPr>
          <p:grpSpPr>
            <a:xfrm>
              <a:off x="2024920" y="1860534"/>
              <a:ext cx="187156" cy="25714"/>
              <a:chOff x="2214753" y="1991473"/>
              <a:chExt cx="187156" cy="25714"/>
            </a:xfrm>
          </p:grpSpPr>
          <p:cxnSp>
            <p:nvCxnSpPr>
              <p:cNvPr id="632" name="Straight Connector 631"/>
              <p:cNvCxnSpPr/>
              <p:nvPr/>
            </p:nvCxnSpPr>
            <p:spPr bwMode="auto">
              <a:xfrm>
                <a:off x="2214753" y="1991473"/>
                <a:ext cx="144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33" name="Straight Connector 632"/>
              <p:cNvCxnSpPr/>
              <p:nvPr/>
            </p:nvCxnSpPr>
            <p:spPr bwMode="auto">
              <a:xfrm>
                <a:off x="2293909" y="2017187"/>
                <a:ext cx="108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grpSp>
        <p:grpSp>
          <p:nvGrpSpPr>
            <p:cNvPr id="610" name="Group 609"/>
            <p:cNvGrpSpPr/>
            <p:nvPr/>
          </p:nvGrpSpPr>
          <p:grpSpPr>
            <a:xfrm>
              <a:off x="2036982" y="2563863"/>
              <a:ext cx="425420" cy="49466"/>
              <a:chOff x="2125683" y="1973659"/>
              <a:chExt cx="425420" cy="49466"/>
            </a:xfrm>
          </p:grpSpPr>
          <p:cxnSp>
            <p:nvCxnSpPr>
              <p:cNvPr id="629" name="Straight Connector 628"/>
              <p:cNvCxnSpPr/>
              <p:nvPr/>
            </p:nvCxnSpPr>
            <p:spPr bwMode="auto">
              <a:xfrm>
                <a:off x="2125683" y="1973659"/>
                <a:ext cx="144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30" name="Straight Connector 629"/>
              <p:cNvCxnSpPr/>
              <p:nvPr/>
            </p:nvCxnSpPr>
            <p:spPr bwMode="auto">
              <a:xfrm>
                <a:off x="2165260" y="1995423"/>
                <a:ext cx="360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31" name="Straight Connector 630"/>
              <p:cNvCxnSpPr/>
              <p:nvPr/>
            </p:nvCxnSpPr>
            <p:spPr bwMode="auto">
              <a:xfrm>
                <a:off x="2371103" y="2023125"/>
                <a:ext cx="180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grpSp>
        <p:grpSp>
          <p:nvGrpSpPr>
            <p:cNvPr id="611" name="Group 610"/>
            <p:cNvGrpSpPr/>
            <p:nvPr/>
          </p:nvGrpSpPr>
          <p:grpSpPr>
            <a:xfrm>
              <a:off x="2939754" y="2338943"/>
              <a:ext cx="425420" cy="49466"/>
              <a:chOff x="2125683" y="1973659"/>
              <a:chExt cx="425420" cy="49466"/>
            </a:xfrm>
          </p:grpSpPr>
          <p:cxnSp>
            <p:nvCxnSpPr>
              <p:cNvPr id="626" name="Straight Connector 625"/>
              <p:cNvCxnSpPr/>
              <p:nvPr/>
            </p:nvCxnSpPr>
            <p:spPr bwMode="auto">
              <a:xfrm>
                <a:off x="2125683" y="1973659"/>
                <a:ext cx="144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27" name="Straight Connector 626"/>
              <p:cNvCxnSpPr/>
              <p:nvPr/>
            </p:nvCxnSpPr>
            <p:spPr bwMode="auto">
              <a:xfrm>
                <a:off x="2165260" y="1995423"/>
                <a:ext cx="360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28" name="Straight Connector 627"/>
              <p:cNvCxnSpPr/>
              <p:nvPr/>
            </p:nvCxnSpPr>
            <p:spPr bwMode="auto">
              <a:xfrm>
                <a:off x="2371103" y="2023125"/>
                <a:ext cx="180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grpSp>
        <p:grpSp>
          <p:nvGrpSpPr>
            <p:cNvPr id="612" name="Group 611"/>
            <p:cNvGrpSpPr/>
            <p:nvPr/>
          </p:nvGrpSpPr>
          <p:grpSpPr>
            <a:xfrm>
              <a:off x="2913911" y="2818007"/>
              <a:ext cx="425420" cy="49466"/>
              <a:chOff x="2125683" y="1973659"/>
              <a:chExt cx="425420" cy="49466"/>
            </a:xfrm>
          </p:grpSpPr>
          <p:cxnSp>
            <p:nvCxnSpPr>
              <p:cNvPr id="623" name="Straight Connector 622"/>
              <p:cNvCxnSpPr/>
              <p:nvPr/>
            </p:nvCxnSpPr>
            <p:spPr bwMode="auto">
              <a:xfrm>
                <a:off x="2125683" y="1973659"/>
                <a:ext cx="144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24" name="Straight Connector 623"/>
              <p:cNvCxnSpPr/>
              <p:nvPr/>
            </p:nvCxnSpPr>
            <p:spPr bwMode="auto">
              <a:xfrm>
                <a:off x="2165260" y="1995423"/>
                <a:ext cx="360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25" name="Straight Connector 624"/>
              <p:cNvCxnSpPr/>
              <p:nvPr/>
            </p:nvCxnSpPr>
            <p:spPr bwMode="auto">
              <a:xfrm>
                <a:off x="2371103" y="2023125"/>
                <a:ext cx="180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grpSp>
        <p:grpSp>
          <p:nvGrpSpPr>
            <p:cNvPr id="613" name="Group 612"/>
            <p:cNvGrpSpPr/>
            <p:nvPr/>
          </p:nvGrpSpPr>
          <p:grpSpPr>
            <a:xfrm>
              <a:off x="2022002" y="2792605"/>
              <a:ext cx="260400" cy="43528"/>
              <a:chOff x="2165261" y="1973659"/>
              <a:chExt cx="260400" cy="43528"/>
            </a:xfrm>
          </p:grpSpPr>
          <p:cxnSp>
            <p:nvCxnSpPr>
              <p:cNvPr id="620" name="Straight Connector 619"/>
              <p:cNvCxnSpPr/>
              <p:nvPr/>
            </p:nvCxnSpPr>
            <p:spPr bwMode="auto">
              <a:xfrm>
                <a:off x="2214753" y="1973659"/>
                <a:ext cx="144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21" name="Straight Connector 620"/>
              <p:cNvCxnSpPr/>
              <p:nvPr/>
            </p:nvCxnSpPr>
            <p:spPr bwMode="auto">
              <a:xfrm>
                <a:off x="2165261" y="1995423"/>
                <a:ext cx="234149"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22" name="Straight Connector 621"/>
              <p:cNvCxnSpPr/>
              <p:nvPr/>
            </p:nvCxnSpPr>
            <p:spPr bwMode="auto">
              <a:xfrm>
                <a:off x="2317661" y="2017187"/>
                <a:ext cx="108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grpSp>
        <p:grpSp>
          <p:nvGrpSpPr>
            <p:cNvPr id="614" name="Group 613"/>
            <p:cNvGrpSpPr/>
            <p:nvPr/>
          </p:nvGrpSpPr>
          <p:grpSpPr>
            <a:xfrm>
              <a:off x="2036982" y="2341051"/>
              <a:ext cx="187156" cy="25714"/>
              <a:chOff x="2214753" y="1991473"/>
              <a:chExt cx="187156" cy="25714"/>
            </a:xfrm>
          </p:grpSpPr>
          <p:cxnSp>
            <p:nvCxnSpPr>
              <p:cNvPr id="618" name="Straight Connector 617"/>
              <p:cNvCxnSpPr/>
              <p:nvPr/>
            </p:nvCxnSpPr>
            <p:spPr bwMode="auto">
              <a:xfrm>
                <a:off x="2214753" y="1991473"/>
                <a:ext cx="144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19" name="Straight Connector 618"/>
              <p:cNvCxnSpPr/>
              <p:nvPr/>
            </p:nvCxnSpPr>
            <p:spPr bwMode="auto">
              <a:xfrm>
                <a:off x="2293909" y="2017187"/>
                <a:ext cx="108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grpSp>
        <p:grpSp>
          <p:nvGrpSpPr>
            <p:cNvPr id="615" name="Group 614"/>
            <p:cNvGrpSpPr/>
            <p:nvPr/>
          </p:nvGrpSpPr>
          <p:grpSpPr>
            <a:xfrm>
              <a:off x="2766332" y="3041088"/>
              <a:ext cx="187156" cy="25714"/>
              <a:chOff x="2214753" y="1991473"/>
              <a:chExt cx="187156" cy="25714"/>
            </a:xfrm>
          </p:grpSpPr>
          <p:cxnSp>
            <p:nvCxnSpPr>
              <p:cNvPr id="616" name="Straight Connector 615"/>
              <p:cNvCxnSpPr/>
              <p:nvPr/>
            </p:nvCxnSpPr>
            <p:spPr bwMode="auto">
              <a:xfrm>
                <a:off x="2214753" y="1991473"/>
                <a:ext cx="144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cxnSp>
            <p:nvCxnSpPr>
              <p:cNvPr id="617" name="Straight Connector 616"/>
              <p:cNvCxnSpPr/>
              <p:nvPr/>
            </p:nvCxnSpPr>
            <p:spPr bwMode="auto">
              <a:xfrm>
                <a:off x="2293909" y="2017187"/>
                <a:ext cx="108000" cy="0"/>
              </a:xfrm>
              <a:prstGeom prst="line">
                <a:avLst/>
              </a:prstGeom>
              <a:solidFill>
                <a:srgbClr val="CCFFCC">
                  <a:alpha val="80000"/>
                </a:srgbClr>
              </a:solidFill>
              <a:ln w="9525" cap="flat" cmpd="sng" algn="ctr">
                <a:solidFill>
                  <a:schemeClr val="bg1">
                    <a:lumMod val="50000"/>
                  </a:schemeClr>
                </a:solidFill>
                <a:prstDash val="solid"/>
                <a:round/>
                <a:headEnd type="none" w="med" len="med"/>
                <a:tailEnd type="none" w="med" len="med"/>
              </a:ln>
              <a:effectLst/>
            </p:spPr>
          </p:cxnSp>
        </p:grpSp>
      </p:grpSp>
      <p:sp>
        <p:nvSpPr>
          <p:cNvPr id="596" name="Rectangle 595"/>
          <p:cNvSpPr/>
          <p:nvPr/>
        </p:nvSpPr>
        <p:spPr bwMode="auto">
          <a:xfrm>
            <a:off x="2738180" y="3421492"/>
            <a:ext cx="2073904" cy="914975"/>
          </a:xfrm>
          <a:prstGeom prst="rect">
            <a:avLst/>
          </a:prstGeom>
          <a:no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r>
              <a:rPr lang="en-US" altLang="zh-CN" sz="1400" dirty="0" smtClean="0">
                <a:solidFill>
                  <a:schemeClr val="tx1"/>
                </a:solidFill>
                <a:latin typeface="+mn-lt"/>
                <a:ea typeface="黑体" pitchFamily="49" charset="-122"/>
              </a:rPr>
              <a:t>Batch data, real-time data, streaming data, milliseconds to seconds to respond</a:t>
            </a:r>
            <a:endParaRPr lang="zh-CN" altLang="en-US" sz="1400" dirty="0" smtClean="0">
              <a:solidFill>
                <a:schemeClr val="tx1"/>
              </a:solidFill>
              <a:latin typeface="黑体" pitchFamily="49" charset="-122"/>
              <a:ea typeface="黑体" pitchFamily="49" charset="-122"/>
            </a:endParaRPr>
          </a:p>
        </p:txBody>
      </p:sp>
      <p:sp>
        <p:nvSpPr>
          <p:cNvPr id="687" name="Rounded Rectangle 686"/>
          <p:cNvSpPr/>
          <p:nvPr/>
        </p:nvSpPr>
        <p:spPr bwMode="auto">
          <a:xfrm>
            <a:off x="396725" y="1340767"/>
            <a:ext cx="2215306" cy="594000"/>
          </a:xfrm>
          <a:prstGeom prst="roundRect">
            <a:avLst/>
          </a:prstGeom>
          <a:solidFill>
            <a:schemeClr val="accent2">
              <a:lumMod val="75000"/>
              <a:alpha val="80000"/>
            </a:schemeClr>
          </a:solidFill>
          <a:ln w="9525" cap="flat" cmpd="sng" algn="ctr">
            <a:solidFill>
              <a:schemeClr val="accent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i="0" u="sng" strike="noStrike" cap="none" normalizeH="0" baseline="0" dirty="0" smtClean="0">
                <a:ln>
                  <a:noFill/>
                </a:ln>
                <a:solidFill>
                  <a:srgbClr val="FFFF00"/>
                </a:solidFill>
                <a:effectLst/>
                <a:latin typeface="+mn-lt"/>
                <a:ea typeface="微软雅黑" pitchFamily="34" charset="-122"/>
              </a:rPr>
              <a:t>V</a:t>
            </a:r>
            <a:r>
              <a:rPr kumimoji="0" lang="en-US" altLang="zh-CN" i="0" u="none" strike="noStrike" cap="none" normalizeH="0" baseline="0" dirty="0" smtClean="0">
                <a:ln>
                  <a:noFill/>
                </a:ln>
                <a:solidFill>
                  <a:schemeClr val="bg1"/>
                </a:solidFill>
                <a:effectLst/>
                <a:latin typeface="+mn-lt"/>
                <a:ea typeface="微软雅黑" pitchFamily="34" charset="-122"/>
              </a:rPr>
              <a:t>olume</a:t>
            </a:r>
            <a:endParaRPr kumimoji="0" lang="zh-CN" altLang="en-US" i="0" u="none" strike="noStrike" cap="none" normalizeH="0" baseline="0" dirty="0" smtClean="0">
              <a:ln>
                <a:noFill/>
              </a:ln>
              <a:solidFill>
                <a:schemeClr val="bg1"/>
              </a:solidFill>
              <a:effectLst/>
              <a:latin typeface="+mn-lt"/>
              <a:ea typeface="微软雅黑" pitchFamily="34" charset="-122"/>
            </a:endParaRPr>
          </a:p>
        </p:txBody>
      </p:sp>
      <p:grpSp>
        <p:nvGrpSpPr>
          <p:cNvPr id="689" name="Group 688"/>
          <p:cNvGrpSpPr/>
          <p:nvPr/>
        </p:nvGrpSpPr>
        <p:grpSpPr>
          <a:xfrm>
            <a:off x="516572" y="2037532"/>
            <a:ext cx="1969500" cy="1368000"/>
            <a:chOff x="303940" y="1837800"/>
            <a:chExt cx="1504767" cy="1376940"/>
          </a:xfrm>
        </p:grpSpPr>
        <p:grpSp>
          <p:nvGrpSpPr>
            <p:cNvPr id="692" name="Group 34"/>
            <p:cNvGrpSpPr/>
            <p:nvPr/>
          </p:nvGrpSpPr>
          <p:grpSpPr>
            <a:xfrm>
              <a:off x="303940" y="1837800"/>
              <a:ext cx="1374117" cy="112144"/>
              <a:chOff x="7446033" y="1850905"/>
              <a:chExt cx="1374117" cy="112144"/>
            </a:xfrm>
          </p:grpSpPr>
          <p:sp>
            <p:nvSpPr>
              <p:cNvPr id="742" name="Flowchart: Connector 741"/>
              <p:cNvSpPr/>
              <p:nvPr/>
            </p:nvSpPr>
            <p:spPr bwMode="auto">
              <a:xfrm>
                <a:off x="7446033"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43" name="Flowchart: Connector 742"/>
              <p:cNvSpPr/>
              <p:nvPr/>
            </p:nvSpPr>
            <p:spPr bwMode="auto">
              <a:xfrm>
                <a:off x="770320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44" name="Flowchart: Connector 743"/>
              <p:cNvSpPr/>
              <p:nvPr/>
            </p:nvSpPr>
            <p:spPr bwMode="auto">
              <a:xfrm>
                <a:off x="794815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45" name="Flowchart: Connector 744"/>
              <p:cNvSpPr/>
              <p:nvPr/>
            </p:nvSpPr>
            <p:spPr bwMode="auto">
              <a:xfrm>
                <a:off x="8205333"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46" name="Flowchart: Connector 745"/>
              <p:cNvSpPr/>
              <p:nvPr/>
            </p:nvSpPr>
            <p:spPr bwMode="auto">
              <a:xfrm>
                <a:off x="8451375"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47" name="Flowchart: Connector 746"/>
              <p:cNvSpPr/>
              <p:nvPr/>
            </p:nvSpPr>
            <p:spPr bwMode="auto">
              <a:xfrm>
                <a:off x="8708550"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nvGrpSpPr>
            <p:cNvPr id="693" name="Group 35"/>
            <p:cNvGrpSpPr/>
            <p:nvPr/>
          </p:nvGrpSpPr>
          <p:grpSpPr>
            <a:xfrm>
              <a:off x="303940" y="2209800"/>
              <a:ext cx="1374117" cy="112144"/>
              <a:chOff x="7446033" y="1850905"/>
              <a:chExt cx="1374117" cy="112144"/>
            </a:xfrm>
          </p:grpSpPr>
          <p:sp>
            <p:nvSpPr>
              <p:cNvPr id="736" name="Flowchart: Connector 735"/>
              <p:cNvSpPr/>
              <p:nvPr/>
            </p:nvSpPr>
            <p:spPr bwMode="auto">
              <a:xfrm>
                <a:off x="7446033"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37" name="Flowchart: Connector 736"/>
              <p:cNvSpPr/>
              <p:nvPr/>
            </p:nvSpPr>
            <p:spPr bwMode="auto">
              <a:xfrm>
                <a:off x="770320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38" name="Flowchart: Connector 737"/>
              <p:cNvSpPr/>
              <p:nvPr/>
            </p:nvSpPr>
            <p:spPr bwMode="auto">
              <a:xfrm>
                <a:off x="794815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zh-CN" altLang="en-US" sz="1600" b="0" smtClean="0">
                  <a:solidFill>
                    <a:schemeClr val="tx1"/>
                  </a:solidFill>
                  <a:ea typeface="宋体" pitchFamily="2" charset="-122"/>
                </a:endParaRPr>
              </a:p>
            </p:txBody>
          </p:sp>
          <p:sp>
            <p:nvSpPr>
              <p:cNvPr id="739" name="Flowchart: Connector 738"/>
              <p:cNvSpPr/>
              <p:nvPr/>
            </p:nvSpPr>
            <p:spPr bwMode="auto">
              <a:xfrm>
                <a:off x="8205333"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40" name="Flowchart: Connector 739"/>
              <p:cNvSpPr/>
              <p:nvPr/>
            </p:nvSpPr>
            <p:spPr bwMode="auto">
              <a:xfrm>
                <a:off x="8451375"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41" name="Flowchart: Connector 740"/>
              <p:cNvSpPr/>
              <p:nvPr/>
            </p:nvSpPr>
            <p:spPr bwMode="auto">
              <a:xfrm>
                <a:off x="8708550"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nvGrpSpPr>
            <p:cNvPr id="694" name="Group 42"/>
            <p:cNvGrpSpPr/>
            <p:nvPr/>
          </p:nvGrpSpPr>
          <p:grpSpPr>
            <a:xfrm>
              <a:off x="303940" y="2569801"/>
              <a:ext cx="1374117" cy="112144"/>
              <a:chOff x="7446033" y="1850905"/>
              <a:chExt cx="1374117" cy="112144"/>
            </a:xfrm>
          </p:grpSpPr>
          <p:sp>
            <p:nvSpPr>
              <p:cNvPr id="730" name="Flowchart: Connector 729"/>
              <p:cNvSpPr/>
              <p:nvPr/>
            </p:nvSpPr>
            <p:spPr bwMode="auto">
              <a:xfrm>
                <a:off x="7446033"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31" name="Flowchart: Connector 730"/>
              <p:cNvSpPr/>
              <p:nvPr/>
            </p:nvSpPr>
            <p:spPr bwMode="auto">
              <a:xfrm>
                <a:off x="770320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32" name="Flowchart: Connector 731"/>
              <p:cNvSpPr/>
              <p:nvPr/>
            </p:nvSpPr>
            <p:spPr bwMode="auto">
              <a:xfrm>
                <a:off x="794815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33" name="Flowchart: Connector 732"/>
              <p:cNvSpPr/>
              <p:nvPr/>
            </p:nvSpPr>
            <p:spPr bwMode="auto">
              <a:xfrm>
                <a:off x="8205333"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zh-CN" altLang="en-US" sz="1600" b="0" smtClean="0">
                  <a:solidFill>
                    <a:schemeClr val="tx1"/>
                  </a:solidFill>
                  <a:ea typeface="宋体" pitchFamily="2" charset="-122"/>
                </a:endParaRPr>
              </a:p>
            </p:txBody>
          </p:sp>
          <p:sp>
            <p:nvSpPr>
              <p:cNvPr id="734" name="Flowchart: Connector 733"/>
              <p:cNvSpPr/>
              <p:nvPr/>
            </p:nvSpPr>
            <p:spPr bwMode="auto">
              <a:xfrm>
                <a:off x="8451375"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35" name="Flowchart: Connector 734"/>
              <p:cNvSpPr/>
              <p:nvPr/>
            </p:nvSpPr>
            <p:spPr bwMode="auto">
              <a:xfrm>
                <a:off x="8708550"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nvGrpSpPr>
            <p:cNvPr id="695" name="Group 49"/>
            <p:cNvGrpSpPr/>
            <p:nvPr/>
          </p:nvGrpSpPr>
          <p:grpSpPr>
            <a:xfrm>
              <a:off x="303940" y="2941801"/>
              <a:ext cx="1374117" cy="112144"/>
              <a:chOff x="7446033" y="1850905"/>
              <a:chExt cx="1374117" cy="112144"/>
            </a:xfrm>
          </p:grpSpPr>
          <p:sp>
            <p:nvSpPr>
              <p:cNvPr id="724" name="Flowchart: Connector 723"/>
              <p:cNvSpPr/>
              <p:nvPr/>
            </p:nvSpPr>
            <p:spPr bwMode="auto">
              <a:xfrm>
                <a:off x="7446033"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25" name="Flowchart: Connector 724"/>
              <p:cNvSpPr/>
              <p:nvPr/>
            </p:nvSpPr>
            <p:spPr bwMode="auto">
              <a:xfrm>
                <a:off x="770320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26" name="Flowchart: Connector 725"/>
              <p:cNvSpPr/>
              <p:nvPr/>
            </p:nvSpPr>
            <p:spPr bwMode="auto">
              <a:xfrm>
                <a:off x="794815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27" name="Flowchart: Connector 726"/>
              <p:cNvSpPr/>
              <p:nvPr/>
            </p:nvSpPr>
            <p:spPr bwMode="auto">
              <a:xfrm>
                <a:off x="8205333"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28" name="Flowchart: Connector 727"/>
              <p:cNvSpPr/>
              <p:nvPr/>
            </p:nvSpPr>
            <p:spPr bwMode="auto">
              <a:xfrm>
                <a:off x="8451375"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endParaRPr lang="zh-CN" altLang="en-US" sz="1600" b="0" smtClean="0">
                  <a:solidFill>
                    <a:schemeClr val="tx1"/>
                  </a:solidFill>
                  <a:ea typeface="宋体" pitchFamily="2" charset="-122"/>
                </a:endParaRPr>
              </a:p>
            </p:txBody>
          </p:sp>
          <p:sp>
            <p:nvSpPr>
              <p:cNvPr id="729" name="Flowchart: Connector 728"/>
              <p:cNvSpPr/>
              <p:nvPr/>
            </p:nvSpPr>
            <p:spPr bwMode="auto">
              <a:xfrm>
                <a:off x="8708550"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nvGrpSpPr>
            <p:cNvPr id="696" name="Group 56"/>
            <p:cNvGrpSpPr/>
            <p:nvPr/>
          </p:nvGrpSpPr>
          <p:grpSpPr>
            <a:xfrm>
              <a:off x="434590" y="1998595"/>
              <a:ext cx="1374117" cy="112144"/>
              <a:chOff x="7446033" y="1850905"/>
              <a:chExt cx="1374117" cy="112144"/>
            </a:xfrm>
          </p:grpSpPr>
          <p:sp>
            <p:nvSpPr>
              <p:cNvPr id="718" name="Flowchart: Connector 717"/>
              <p:cNvSpPr/>
              <p:nvPr/>
            </p:nvSpPr>
            <p:spPr bwMode="auto">
              <a:xfrm>
                <a:off x="7446033"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19" name="Flowchart: Connector 718"/>
              <p:cNvSpPr/>
              <p:nvPr/>
            </p:nvSpPr>
            <p:spPr bwMode="auto">
              <a:xfrm>
                <a:off x="770320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zh-CN" altLang="en-US" sz="1600" b="0" smtClean="0">
                  <a:solidFill>
                    <a:schemeClr val="tx1"/>
                  </a:solidFill>
                  <a:ea typeface="宋体" pitchFamily="2" charset="-122"/>
                </a:endParaRPr>
              </a:p>
            </p:txBody>
          </p:sp>
          <p:sp>
            <p:nvSpPr>
              <p:cNvPr id="720" name="Flowchart: Connector 719"/>
              <p:cNvSpPr/>
              <p:nvPr/>
            </p:nvSpPr>
            <p:spPr bwMode="auto">
              <a:xfrm>
                <a:off x="794815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21" name="Flowchart: Connector 720"/>
              <p:cNvSpPr/>
              <p:nvPr/>
            </p:nvSpPr>
            <p:spPr bwMode="auto">
              <a:xfrm>
                <a:off x="8205333"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22" name="Flowchart: Connector 721"/>
              <p:cNvSpPr/>
              <p:nvPr/>
            </p:nvSpPr>
            <p:spPr bwMode="auto">
              <a:xfrm>
                <a:off x="8451375"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23" name="Flowchart: Connector 722"/>
              <p:cNvSpPr/>
              <p:nvPr/>
            </p:nvSpPr>
            <p:spPr bwMode="auto">
              <a:xfrm>
                <a:off x="8708550"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nvGrpSpPr>
            <p:cNvPr id="697" name="Group 63"/>
            <p:cNvGrpSpPr/>
            <p:nvPr/>
          </p:nvGrpSpPr>
          <p:grpSpPr>
            <a:xfrm>
              <a:off x="434590" y="2370595"/>
              <a:ext cx="1374117" cy="112144"/>
              <a:chOff x="7446033" y="1850905"/>
              <a:chExt cx="1374117" cy="112144"/>
            </a:xfrm>
          </p:grpSpPr>
          <p:sp>
            <p:nvSpPr>
              <p:cNvPr id="712" name="Flowchart: Connector 711"/>
              <p:cNvSpPr/>
              <p:nvPr/>
            </p:nvSpPr>
            <p:spPr bwMode="auto">
              <a:xfrm>
                <a:off x="7446033"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13" name="Flowchart: Connector 712"/>
              <p:cNvSpPr/>
              <p:nvPr/>
            </p:nvSpPr>
            <p:spPr bwMode="auto">
              <a:xfrm>
                <a:off x="770320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14" name="Flowchart: Connector 713"/>
              <p:cNvSpPr/>
              <p:nvPr/>
            </p:nvSpPr>
            <p:spPr bwMode="auto">
              <a:xfrm>
                <a:off x="794815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15" name="Flowchart: Connector 714"/>
              <p:cNvSpPr/>
              <p:nvPr/>
            </p:nvSpPr>
            <p:spPr bwMode="auto">
              <a:xfrm>
                <a:off x="8205333"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16" name="Flowchart: Connector 715"/>
              <p:cNvSpPr/>
              <p:nvPr/>
            </p:nvSpPr>
            <p:spPr bwMode="auto">
              <a:xfrm>
                <a:off x="8451375"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17" name="Flowchart: Connector 716"/>
              <p:cNvSpPr/>
              <p:nvPr/>
            </p:nvSpPr>
            <p:spPr bwMode="auto">
              <a:xfrm>
                <a:off x="8708550"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nvGrpSpPr>
            <p:cNvPr id="698" name="Group 70"/>
            <p:cNvGrpSpPr/>
            <p:nvPr/>
          </p:nvGrpSpPr>
          <p:grpSpPr>
            <a:xfrm>
              <a:off x="434590" y="2730596"/>
              <a:ext cx="1374117" cy="112144"/>
              <a:chOff x="7446033" y="1850905"/>
              <a:chExt cx="1374117" cy="112144"/>
            </a:xfrm>
          </p:grpSpPr>
          <p:sp>
            <p:nvSpPr>
              <p:cNvPr id="706" name="Flowchart: Connector 705"/>
              <p:cNvSpPr/>
              <p:nvPr/>
            </p:nvSpPr>
            <p:spPr bwMode="auto">
              <a:xfrm>
                <a:off x="7446033"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07" name="Flowchart: Connector 706"/>
              <p:cNvSpPr/>
              <p:nvPr/>
            </p:nvSpPr>
            <p:spPr bwMode="auto">
              <a:xfrm>
                <a:off x="770320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08" name="Flowchart: Connector 707"/>
              <p:cNvSpPr/>
              <p:nvPr/>
            </p:nvSpPr>
            <p:spPr bwMode="auto">
              <a:xfrm>
                <a:off x="794815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09" name="Flowchart: Connector 708"/>
              <p:cNvSpPr/>
              <p:nvPr/>
            </p:nvSpPr>
            <p:spPr bwMode="auto">
              <a:xfrm>
                <a:off x="8205333"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10" name="Flowchart: Connector 709"/>
              <p:cNvSpPr/>
              <p:nvPr/>
            </p:nvSpPr>
            <p:spPr bwMode="auto">
              <a:xfrm>
                <a:off x="8451375"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11" name="Flowchart: Connector 710"/>
              <p:cNvSpPr/>
              <p:nvPr/>
            </p:nvSpPr>
            <p:spPr bwMode="auto">
              <a:xfrm>
                <a:off x="8708550"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nvGrpSpPr>
            <p:cNvPr id="699" name="Group 77"/>
            <p:cNvGrpSpPr/>
            <p:nvPr/>
          </p:nvGrpSpPr>
          <p:grpSpPr>
            <a:xfrm>
              <a:off x="434590" y="3102596"/>
              <a:ext cx="1374117" cy="112144"/>
              <a:chOff x="7446033" y="1850905"/>
              <a:chExt cx="1374117" cy="112144"/>
            </a:xfrm>
          </p:grpSpPr>
          <p:sp>
            <p:nvSpPr>
              <p:cNvPr id="700" name="Flowchart: Connector 699"/>
              <p:cNvSpPr/>
              <p:nvPr/>
            </p:nvSpPr>
            <p:spPr bwMode="auto">
              <a:xfrm>
                <a:off x="7446033"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01" name="Flowchart: Connector 700"/>
              <p:cNvSpPr/>
              <p:nvPr/>
            </p:nvSpPr>
            <p:spPr bwMode="auto">
              <a:xfrm>
                <a:off x="770320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02" name="Flowchart: Connector 701"/>
              <p:cNvSpPr/>
              <p:nvPr/>
            </p:nvSpPr>
            <p:spPr bwMode="auto">
              <a:xfrm>
                <a:off x="794815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03" name="Flowchart: Connector 702"/>
              <p:cNvSpPr/>
              <p:nvPr/>
            </p:nvSpPr>
            <p:spPr bwMode="auto">
              <a:xfrm>
                <a:off x="8205333"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04" name="Flowchart: Connector 703"/>
              <p:cNvSpPr/>
              <p:nvPr/>
            </p:nvSpPr>
            <p:spPr bwMode="auto">
              <a:xfrm>
                <a:off x="8451375"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705" name="Flowchart: Connector 704"/>
              <p:cNvSpPr/>
              <p:nvPr/>
            </p:nvSpPr>
            <p:spPr bwMode="auto">
              <a:xfrm>
                <a:off x="8708550"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sp>
        <p:nvSpPr>
          <p:cNvPr id="691" name="Rectangle 690"/>
          <p:cNvSpPr/>
          <p:nvPr/>
        </p:nvSpPr>
        <p:spPr bwMode="auto">
          <a:xfrm>
            <a:off x="468521" y="3421491"/>
            <a:ext cx="2073904" cy="806616"/>
          </a:xfrm>
          <a:prstGeom prst="rect">
            <a:avLst/>
          </a:prstGeom>
          <a:noFill/>
          <a:ln w="9525" cap="flat" cmpd="sng" algn="ctr">
            <a:noFill/>
            <a:prstDash val="solid"/>
            <a:round/>
            <a:headEnd type="none" w="med" len="med"/>
            <a:tailEnd type="none" w="med" len="med"/>
          </a:ln>
          <a:effectLst/>
        </p:spPr>
        <p:txBody>
          <a:bodyPr vert="horz" wrap="square" lIns="36000" tIns="0" rIns="36000" bIns="0" numCol="1" rtlCol="0" anchor="ctr" anchorCtr="0" compatLnSpc="1">
            <a:prstTxWarp prst="textNoShape">
              <a:avLst/>
            </a:prstTxWarp>
          </a:bodyPr>
          <a:lstStyle/>
          <a:p>
            <a:r>
              <a:rPr kumimoji="0" lang="en-US" altLang="zh-CN" sz="1400" i="0" u="none" strike="noStrike" cap="none" normalizeH="0" baseline="0" dirty="0" smtClean="0">
                <a:ln>
                  <a:noFill/>
                </a:ln>
                <a:solidFill>
                  <a:schemeClr val="tx1"/>
                </a:solidFill>
                <a:effectLst/>
                <a:latin typeface="+mn-lt"/>
                <a:ea typeface="黑体" pitchFamily="49" charset="-122"/>
              </a:rPr>
              <a:t>From terabytes to </a:t>
            </a:r>
            <a:r>
              <a:rPr kumimoji="0" lang="en-US" altLang="zh-CN" sz="1400" i="0" u="none" strike="noStrike" cap="none" normalizeH="0" baseline="0" dirty="0" err="1" smtClean="0">
                <a:ln>
                  <a:noFill/>
                </a:ln>
                <a:solidFill>
                  <a:schemeClr val="tx1"/>
                </a:solidFill>
                <a:effectLst/>
                <a:latin typeface="+mn-lt"/>
                <a:ea typeface="黑体" pitchFamily="49" charset="-122"/>
              </a:rPr>
              <a:t>exabyte</a:t>
            </a:r>
            <a:r>
              <a:rPr kumimoji="0" lang="en-US" altLang="zh-CN" sz="1400" i="0" u="none" strike="noStrike" cap="none" normalizeH="0" baseline="0" dirty="0" smtClean="0">
                <a:ln>
                  <a:noFill/>
                </a:ln>
                <a:solidFill>
                  <a:schemeClr val="tx1"/>
                </a:solidFill>
                <a:effectLst/>
                <a:latin typeface="+mn-lt"/>
                <a:ea typeface="黑体" pitchFamily="49" charset="-122"/>
              </a:rPr>
              <a:t> to </a:t>
            </a:r>
            <a:r>
              <a:rPr kumimoji="0" lang="en-US" altLang="zh-CN" sz="1400" i="0" u="none" strike="noStrike" cap="none" normalizeH="0" baseline="0" dirty="0" err="1" smtClean="0">
                <a:ln>
                  <a:noFill/>
                </a:ln>
                <a:solidFill>
                  <a:schemeClr val="tx1"/>
                </a:solidFill>
                <a:effectLst/>
                <a:latin typeface="+mn-lt"/>
                <a:ea typeface="黑体" pitchFamily="49" charset="-122"/>
              </a:rPr>
              <a:t>zetabytes</a:t>
            </a:r>
            <a:r>
              <a:rPr kumimoji="0" lang="en-US" altLang="zh-CN" sz="1400" i="0" u="none" strike="noStrike" cap="none" normalizeH="0" baseline="0" dirty="0" smtClean="0">
                <a:ln>
                  <a:noFill/>
                </a:ln>
                <a:solidFill>
                  <a:schemeClr val="tx1"/>
                </a:solidFill>
                <a:effectLst/>
                <a:latin typeface="+mn-lt"/>
                <a:ea typeface="黑体" pitchFamily="49" charset="-122"/>
              </a:rPr>
              <a:t> of existing</a:t>
            </a:r>
            <a:r>
              <a:rPr kumimoji="0" lang="en-US" altLang="zh-CN" sz="1400" i="0" u="none" strike="noStrike" cap="none" normalizeH="0" dirty="0" smtClean="0">
                <a:ln>
                  <a:noFill/>
                </a:ln>
                <a:solidFill>
                  <a:schemeClr val="tx1"/>
                </a:solidFill>
                <a:effectLst/>
                <a:latin typeface="+mn-lt"/>
                <a:ea typeface="黑体" pitchFamily="49" charset="-122"/>
              </a:rPr>
              <a:t> data to process</a:t>
            </a:r>
            <a:endParaRPr kumimoji="0" lang="zh-CN" altLang="en-US" sz="1400" i="0" u="none" strike="noStrike" cap="none" normalizeH="0" baseline="0" dirty="0" smtClean="0">
              <a:ln>
                <a:noFill/>
              </a:ln>
              <a:solidFill>
                <a:schemeClr val="tx1"/>
              </a:solidFill>
              <a:effectLst/>
              <a:latin typeface="+mn-lt"/>
              <a:ea typeface="黑体" pitchFamily="49" charset="-122"/>
            </a:endParaRPr>
          </a:p>
        </p:txBody>
      </p:sp>
      <p:grpSp>
        <p:nvGrpSpPr>
          <p:cNvPr id="772" name="Group 771"/>
          <p:cNvGrpSpPr/>
          <p:nvPr/>
        </p:nvGrpSpPr>
        <p:grpSpPr>
          <a:xfrm>
            <a:off x="5041887" y="4579316"/>
            <a:ext cx="2131956" cy="1657996"/>
            <a:chOff x="4654049" y="4435300"/>
            <a:chExt cx="1967959" cy="1657996"/>
          </a:xfrm>
        </p:grpSpPr>
        <p:grpSp>
          <p:nvGrpSpPr>
            <p:cNvPr id="749" name="Group 67"/>
            <p:cNvGrpSpPr>
              <a:grpSpLocks/>
            </p:cNvGrpSpPr>
            <p:nvPr/>
          </p:nvGrpSpPr>
          <p:grpSpPr bwMode="auto">
            <a:xfrm>
              <a:off x="4678041" y="4473017"/>
              <a:ext cx="902068" cy="739432"/>
              <a:chOff x="2031528" y="2338655"/>
              <a:chExt cx="901883" cy="740115"/>
            </a:xfrm>
          </p:grpSpPr>
          <p:sp>
            <p:nvSpPr>
              <p:cNvPr id="759" name="Rounded Rectangle 758"/>
              <p:cNvSpPr/>
              <p:nvPr/>
            </p:nvSpPr>
            <p:spPr>
              <a:xfrm>
                <a:off x="2031528" y="2341489"/>
                <a:ext cx="792000" cy="737281"/>
              </a:xfrm>
              <a:prstGeom prst="roundRect">
                <a:avLst>
                  <a:gd name="adj" fmla="val 10000"/>
                </a:avLst>
              </a:prstGeom>
              <a:blipFill rotWithShape="0">
                <a:blip r:embed="rId2" cstate="prin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60" name="TextBox 60"/>
              <p:cNvSpPr txBox="1">
                <a:spLocks noChangeArrowheads="1"/>
              </p:cNvSpPr>
              <p:nvPr/>
            </p:nvSpPr>
            <p:spPr bwMode="auto">
              <a:xfrm>
                <a:off x="2623331" y="2338655"/>
                <a:ext cx="310080" cy="207941"/>
              </a:xfrm>
              <a:prstGeom prst="rect">
                <a:avLst/>
              </a:prstGeom>
              <a:noFill/>
              <a:ln w="9525">
                <a:noFill/>
                <a:miter lim="800000"/>
                <a:headEnd/>
                <a:tailEnd/>
              </a:ln>
            </p:spPr>
            <p:txBody>
              <a:bodyPr wrap="none" tIns="0" rIns="0">
                <a:spAutoFit/>
              </a:bodyPr>
              <a:lstStyle/>
              <a:p>
                <a:pPr algn="r">
                  <a:spcBef>
                    <a:spcPct val="50000"/>
                  </a:spcBef>
                </a:pPr>
                <a:r>
                  <a:rPr lang="en-US" altLang="zh-CN" sz="1050" b="1" dirty="0" smtClean="0">
                    <a:solidFill>
                      <a:srgbClr val="0033CC"/>
                    </a:solidFill>
                    <a:latin typeface="+mn-lt"/>
                    <a:ea typeface="黑体" pitchFamily="49" charset="-122"/>
                  </a:rPr>
                  <a:t>Text</a:t>
                </a:r>
                <a:endParaRPr lang="zh-CN" altLang="en-US" sz="1050" b="1" dirty="0">
                  <a:solidFill>
                    <a:srgbClr val="0033CC"/>
                  </a:solidFill>
                  <a:latin typeface="+mn-lt"/>
                  <a:ea typeface="黑体" pitchFamily="49" charset="-122"/>
                </a:endParaRPr>
              </a:p>
            </p:txBody>
          </p:sp>
        </p:grpSp>
        <p:grpSp>
          <p:nvGrpSpPr>
            <p:cNvPr id="769" name="Group 768"/>
            <p:cNvGrpSpPr/>
            <p:nvPr/>
          </p:nvGrpSpPr>
          <p:grpSpPr>
            <a:xfrm>
              <a:off x="4654049" y="5301208"/>
              <a:ext cx="1033429" cy="792088"/>
              <a:chOff x="4654049" y="5301208"/>
              <a:chExt cx="1033429" cy="792088"/>
            </a:xfrm>
          </p:grpSpPr>
          <p:sp>
            <p:nvSpPr>
              <p:cNvPr id="757" name="Rounded Rectangle 756"/>
              <p:cNvSpPr>
                <a:spLocks noChangeAspect="1"/>
              </p:cNvSpPr>
              <p:nvPr/>
            </p:nvSpPr>
            <p:spPr bwMode="auto">
              <a:xfrm>
                <a:off x="4654049" y="5343996"/>
                <a:ext cx="898525" cy="749300"/>
              </a:xfrm>
              <a:prstGeom prst="roundRect">
                <a:avLst>
                  <a:gd name="adj" fmla="val 10000"/>
                </a:avLst>
              </a:prstGeom>
              <a:blipFill rotWithShape="0">
                <a:blip r:embed="rId3" cstate="prin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58" name="TextBox 72"/>
              <p:cNvSpPr txBox="1">
                <a:spLocks noChangeArrowheads="1"/>
              </p:cNvSpPr>
              <p:nvPr/>
            </p:nvSpPr>
            <p:spPr bwMode="auto">
              <a:xfrm>
                <a:off x="5148064" y="5301208"/>
                <a:ext cx="539414" cy="207749"/>
              </a:xfrm>
              <a:prstGeom prst="rect">
                <a:avLst/>
              </a:prstGeom>
              <a:noFill/>
              <a:ln w="9525">
                <a:noFill/>
                <a:miter lim="800000"/>
                <a:headEnd/>
                <a:tailEnd/>
              </a:ln>
            </p:spPr>
            <p:txBody>
              <a:bodyPr wrap="square" tIns="0" rIns="0">
                <a:spAutoFit/>
              </a:bodyPr>
              <a:lstStyle/>
              <a:p>
                <a:pPr algn="r">
                  <a:spcBef>
                    <a:spcPct val="50000"/>
                  </a:spcBef>
                </a:pPr>
                <a:r>
                  <a:rPr lang="en-US" altLang="zh-CN" sz="1050" b="1" dirty="0" smtClean="0">
                    <a:solidFill>
                      <a:srgbClr val="0033CC"/>
                    </a:solidFill>
                    <a:latin typeface="+mn-lt"/>
                    <a:ea typeface="黑体" pitchFamily="49" charset="-122"/>
                  </a:rPr>
                  <a:t>Videos</a:t>
                </a:r>
                <a:endParaRPr lang="zh-CN" altLang="en-US" sz="1050" b="1" dirty="0">
                  <a:solidFill>
                    <a:srgbClr val="0033CC"/>
                  </a:solidFill>
                  <a:latin typeface="+mn-lt"/>
                  <a:ea typeface="黑体" pitchFamily="49" charset="-122"/>
                </a:endParaRPr>
              </a:p>
            </p:txBody>
          </p:sp>
        </p:grpSp>
        <p:grpSp>
          <p:nvGrpSpPr>
            <p:cNvPr id="751" name="Group 82"/>
            <p:cNvGrpSpPr>
              <a:grpSpLocks/>
            </p:cNvGrpSpPr>
            <p:nvPr/>
          </p:nvGrpSpPr>
          <p:grpSpPr bwMode="auto">
            <a:xfrm>
              <a:off x="5669595" y="4435300"/>
              <a:ext cx="918630" cy="736603"/>
              <a:chOff x="1174219" y="2333917"/>
              <a:chExt cx="917357" cy="736603"/>
            </a:xfrm>
          </p:grpSpPr>
          <p:sp>
            <p:nvSpPr>
              <p:cNvPr id="755" name="Rounded Rectangle 754"/>
              <p:cNvSpPr/>
              <p:nvPr/>
            </p:nvSpPr>
            <p:spPr>
              <a:xfrm>
                <a:off x="1174219" y="2333920"/>
                <a:ext cx="816429" cy="736600"/>
              </a:xfrm>
              <a:prstGeom prst="roundRect">
                <a:avLst>
                  <a:gd name="adj" fmla="val 10000"/>
                </a:avLst>
              </a:prstGeom>
              <a:blipFill rotWithShape="0">
                <a:blip r:embed="rId4" cstate="prin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56" name="TextBox 84"/>
              <p:cNvSpPr txBox="1">
                <a:spLocks noChangeArrowheads="1"/>
              </p:cNvSpPr>
              <p:nvPr/>
            </p:nvSpPr>
            <p:spPr bwMode="auto">
              <a:xfrm>
                <a:off x="1641486" y="2333917"/>
                <a:ext cx="450090" cy="207749"/>
              </a:xfrm>
              <a:prstGeom prst="rect">
                <a:avLst/>
              </a:prstGeom>
              <a:noFill/>
              <a:ln w="9525">
                <a:noFill/>
                <a:miter lim="800000"/>
                <a:headEnd/>
                <a:tailEnd/>
              </a:ln>
            </p:spPr>
            <p:txBody>
              <a:bodyPr wrap="none" tIns="0" rIns="0">
                <a:spAutoFit/>
              </a:bodyPr>
              <a:lstStyle/>
              <a:p>
                <a:pPr algn="r">
                  <a:spcBef>
                    <a:spcPct val="50000"/>
                  </a:spcBef>
                </a:pPr>
                <a:r>
                  <a:rPr lang="en-US" altLang="zh-CN" sz="1050" b="1" dirty="0" smtClean="0">
                    <a:solidFill>
                      <a:srgbClr val="0033CC"/>
                    </a:solidFill>
                    <a:latin typeface="+mn-lt"/>
                    <a:ea typeface="黑体" pitchFamily="49" charset="-122"/>
                  </a:rPr>
                  <a:t>Images</a:t>
                </a:r>
                <a:endParaRPr lang="zh-CN" altLang="en-US" sz="1050" b="1" dirty="0">
                  <a:solidFill>
                    <a:srgbClr val="0033CC"/>
                  </a:solidFill>
                  <a:latin typeface="+mn-lt"/>
                  <a:ea typeface="黑体" pitchFamily="49" charset="-122"/>
                </a:endParaRPr>
              </a:p>
            </p:txBody>
          </p:sp>
        </p:grpSp>
        <p:grpSp>
          <p:nvGrpSpPr>
            <p:cNvPr id="768" name="Group 767"/>
            <p:cNvGrpSpPr/>
            <p:nvPr/>
          </p:nvGrpSpPr>
          <p:grpSpPr>
            <a:xfrm>
              <a:off x="5680076" y="5303598"/>
              <a:ext cx="941932" cy="789698"/>
              <a:chOff x="5680076" y="5303598"/>
              <a:chExt cx="941932" cy="789698"/>
            </a:xfrm>
          </p:grpSpPr>
          <p:sp>
            <p:nvSpPr>
              <p:cNvPr id="753" name="Rounded Rectangle 752"/>
              <p:cNvSpPr>
                <a:spLocks/>
              </p:cNvSpPr>
              <p:nvPr/>
            </p:nvSpPr>
            <p:spPr bwMode="auto">
              <a:xfrm>
                <a:off x="5680076" y="5343996"/>
                <a:ext cx="865188" cy="749300"/>
              </a:xfrm>
              <a:prstGeom prst="roundRect">
                <a:avLst>
                  <a:gd name="adj" fmla="val 10000"/>
                </a:avLst>
              </a:prstGeom>
              <a:blipFill rotWithShape="0">
                <a:blip r:embed="rId5" cstate="prin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54" name="TextBox 102"/>
              <p:cNvSpPr txBox="1">
                <a:spLocks noChangeArrowheads="1"/>
              </p:cNvSpPr>
              <p:nvPr/>
            </p:nvSpPr>
            <p:spPr bwMode="auto">
              <a:xfrm>
                <a:off x="6192010" y="5303598"/>
                <a:ext cx="429998" cy="207749"/>
              </a:xfrm>
              <a:prstGeom prst="rect">
                <a:avLst/>
              </a:prstGeom>
              <a:noFill/>
              <a:ln w="9525">
                <a:noFill/>
                <a:miter lim="800000"/>
                <a:headEnd/>
                <a:tailEnd/>
              </a:ln>
            </p:spPr>
            <p:txBody>
              <a:bodyPr wrap="none" tIns="0" rIns="0">
                <a:spAutoFit/>
              </a:bodyPr>
              <a:lstStyle/>
              <a:p>
                <a:pPr algn="r">
                  <a:spcBef>
                    <a:spcPct val="50000"/>
                  </a:spcBef>
                </a:pPr>
                <a:r>
                  <a:rPr lang="en-US" altLang="zh-CN" sz="1050" dirty="0" smtClean="0">
                    <a:solidFill>
                      <a:srgbClr val="0033CC"/>
                    </a:solidFill>
                    <a:latin typeface="+mn-lt"/>
                    <a:ea typeface="黑体" pitchFamily="49" charset="-122"/>
                  </a:rPr>
                  <a:t>Audios</a:t>
                </a:r>
                <a:endParaRPr lang="zh-CN" altLang="en-US" sz="1050" dirty="0">
                  <a:solidFill>
                    <a:srgbClr val="0033CC"/>
                  </a:solidFill>
                  <a:latin typeface="+mn-lt"/>
                  <a:ea typeface="黑体" pitchFamily="49" charset="-122"/>
                </a:endParaRPr>
              </a:p>
            </p:txBody>
          </p:sp>
        </p:grpSp>
      </p:grpSp>
      <p:pic>
        <p:nvPicPr>
          <p:cNvPr id="761" name="Picture 1"/>
          <p:cNvPicPr>
            <a:picLocks noChangeAspect="1" noChangeArrowheads="1"/>
          </p:cNvPicPr>
          <p:nvPr/>
        </p:nvPicPr>
        <p:blipFill>
          <a:blip r:embed="rId6" cstate="print"/>
          <a:srcRect/>
          <a:stretch>
            <a:fillRect/>
          </a:stretch>
        </p:blipFill>
        <p:spPr bwMode="auto">
          <a:xfrm>
            <a:off x="468067" y="4579316"/>
            <a:ext cx="1681956" cy="514350"/>
          </a:xfrm>
          <a:prstGeom prst="rect">
            <a:avLst/>
          </a:prstGeom>
          <a:noFill/>
          <a:ln w="9525">
            <a:noFill/>
            <a:miter lim="800000"/>
            <a:headEnd/>
            <a:tailEnd/>
          </a:ln>
        </p:spPr>
      </p:pic>
      <p:sp>
        <p:nvSpPr>
          <p:cNvPr id="762" name="Rectangle 761"/>
          <p:cNvSpPr/>
          <p:nvPr/>
        </p:nvSpPr>
        <p:spPr>
          <a:xfrm>
            <a:off x="396725" y="5377356"/>
            <a:ext cx="2215306" cy="830997"/>
          </a:xfrm>
          <a:prstGeom prst="rect">
            <a:avLst/>
          </a:prstGeom>
        </p:spPr>
        <p:txBody>
          <a:bodyPr wrap="square">
            <a:spAutoFit/>
          </a:bodyPr>
          <a:lstStyle/>
          <a:p>
            <a:r>
              <a:rPr lang="en-US" altLang="zh-CN" sz="1600" dirty="0">
                <a:solidFill>
                  <a:srgbClr val="0000FF"/>
                </a:solidFill>
                <a:latin typeface="+mn-lt"/>
              </a:rPr>
              <a:t>8 billion </a:t>
            </a:r>
            <a:r>
              <a:rPr lang="en-US" altLang="zh-CN" sz="1600" dirty="0" smtClean="0">
                <a:solidFill>
                  <a:srgbClr val="0000FF"/>
                </a:solidFill>
                <a:latin typeface="+mn-lt"/>
              </a:rPr>
              <a:t>TB</a:t>
            </a:r>
            <a:r>
              <a:rPr lang="en-US" altLang="zh-CN" sz="1600" dirty="0" smtClean="0">
                <a:solidFill>
                  <a:srgbClr val="FF0000"/>
                </a:solidFill>
                <a:latin typeface="+mn-lt"/>
              </a:rPr>
              <a:t> </a:t>
            </a:r>
            <a:r>
              <a:rPr lang="en-US" altLang="zh-CN" sz="1600" dirty="0">
                <a:solidFill>
                  <a:srgbClr val="FF0000"/>
                </a:solidFill>
                <a:latin typeface="+mn-lt"/>
              </a:rPr>
              <a:t>in </a:t>
            </a:r>
            <a:r>
              <a:rPr lang="en-US" altLang="zh-CN" sz="1600" dirty="0" smtClean="0">
                <a:solidFill>
                  <a:srgbClr val="FF0000"/>
                </a:solidFill>
                <a:latin typeface="+mn-lt"/>
              </a:rPr>
              <a:t>2015, </a:t>
            </a:r>
            <a:r>
              <a:rPr lang="en-US" altLang="zh-CN" sz="1600" dirty="0" smtClean="0">
                <a:solidFill>
                  <a:srgbClr val="0000FF"/>
                </a:solidFill>
                <a:latin typeface="+mn-lt"/>
              </a:rPr>
              <a:t>44 ZB </a:t>
            </a:r>
            <a:r>
              <a:rPr lang="en-US" altLang="zh-CN" sz="1600" dirty="0" smtClean="0">
                <a:solidFill>
                  <a:srgbClr val="FF0000"/>
                </a:solidFill>
                <a:latin typeface="+mn-lt"/>
              </a:rPr>
              <a:t>in 2020</a:t>
            </a:r>
          </a:p>
          <a:p>
            <a:r>
              <a:rPr lang="en-US" altLang="zh-CN" sz="1600" dirty="0" smtClean="0">
                <a:solidFill>
                  <a:srgbClr val="0033CC"/>
                </a:solidFill>
                <a:latin typeface="+mn-lt"/>
                <a:ea typeface="黑体" pitchFamily="49" charset="-122"/>
              </a:rPr>
              <a:t>5.2TB per person</a:t>
            </a:r>
            <a:endParaRPr lang="zh-CN" altLang="en-US" sz="1600" dirty="0">
              <a:solidFill>
                <a:srgbClr val="0033CC"/>
              </a:solidFill>
              <a:latin typeface="+mn-lt"/>
              <a:ea typeface="黑体" pitchFamily="49" charset="-122"/>
            </a:endParaRPr>
          </a:p>
        </p:txBody>
      </p:sp>
      <p:sp>
        <p:nvSpPr>
          <p:cNvPr id="763" name="Rectangle 762"/>
          <p:cNvSpPr/>
          <p:nvPr/>
        </p:nvSpPr>
        <p:spPr>
          <a:xfrm>
            <a:off x="2673629" y="5377355"/>
            <a:ext cx="2215306" cy="1077218"/>
          </a:xfrm>
          <a:prstGeom prst="rect">
            <a:avLst/>
          </a:prstGeom>
        </p:spPr>
        <p:txBody>
          <a:bodyPr wrap="square">
            <a:spAutoFit/>
          </a:bodyPr>
          <a:lstStyle/>
          <a:p>
            <a:r>
              <a:rPr lang="en-US" altLang="zh-CN" sz="1600" dirty="0" smtClean="0">
                <a:solidFill>
                  <a:srgbClr val="FF0000"/>
                </a:solidFill>
                <a:latin typeface="+mn-lt"/>
                <a:ea typeface="黑体" pitchFamily="49" charset="-122"/>
              </a:rPr>
              <a:t>New sharing over</a:t>
            </a:r>
            <a:r>
              <a:rPr lang="en-US" altLang="zh-CN" sz="1600" dirty="0" smtClean="0">
                <a:solidFill>
                  <a:srgbClr val="0033CC"/>
                </a:solidFill>
                <a:latin typeface="+mn-lt"/>
                <a:ea typeface="黑体" pitchFamily="49" charset="-122"/>
              </a:rPr>
              <a:t> 2.5 billion per day</a:t>
            </a:r>
          </a:p>
          <a:p>
            <a:r>
              <a:rPr lang="en-US" altLang="zh-CN" sz="1600" dirty="0" smtClean="0">
                <a:solidFill>
                  <a:schemeClr val="accent6">
                    <a:lumMod val="75000"/>
                  </a:schemeClr>
                </a:solidFill>
                <a:latin typeface="+mn-lt"/>
                <a:ea typeface="黑体" pitchFamily="49" charset="-122"/>
              </a:rPr>
              <a:t>new data over </a:t>
            </a:r>
            <a:r>
              <a:rPr lang="en-US" altLang="zh-CN" sz="1600" dirty="0" smtClean="0">
                <a:solidFill>
                  <a:srgbClr val="0033CC"/>
                </a:solidFill>
                <a:latin typeface="+mn-lt"/>
                <a:ea typeface="黑体" pitchFamily="49" charset="-122"/>
              </a:rPr>
              <a:t>500TB per day</a:t>
            </a:r>
            <a:endParaRPr lang="zh-CN" altLang="en-US" sz="1600" dirty="0">
              <a:solidFill>
                <a:srgbClr val="0033CC"/>
              </a:solidFill>
              <a:latin typeface="+mn-lt"/>
              <a:ea typeface="黑体" pitchFamily="49" charset="-122"/>
            </a:endParaRPr>
          </a:p>
        </p:txBody>
      </p:sp>
      <p:grpSp>
        <p:nvGrpSpPr>
          <p:cNvPr id="512" name="Group 511"/>
          <p:cNvGrpSpPr/>
          <p:nvPr/>
        </p:nvGrpSpPr>
        <p:grpSpPr>
          <a:xfrm>
            <a:off x="5097574" y="2018519"/>
            <a:ext cx="1969500" cy="1368000"/>
            <a:chOff x="303940" y="1837800"/>
            <a:chExt cx="1504767" cy="1376940"/>
          </a:xfrm>
        </p:grpSpPr>
        <p:grpSp>
          <p:nvGrpSpPr>
            <p:cNvPr id="515" name="Group 34"/>
            <p:cNvGrpSpPr/>
            <p:nvPr/>
          </p:nvGrpSpPr>
          <p:grpSpPr>
            <a:xfrm>
              <a:off x="561115" y="1837800"/>
              <a:ext cx="1116942" cy="112144"/>
              <a:chOff x="7703208" y="1850905"/>
              <a:chExt cx="1116942" cy="112144"/>
            </a:xfrm>
          </p:grpSpPr>
          <p:sp>
            <p:nvSpPr>
              <p:cNvPr id="554" name="Flowchart: Connector 553"/>
              <p:cNvSpPr/>
              <p:nvPr/>
            </p:nvSpPr>
            <p:spPr bwMode="auto">
              <a:xfrm>
                <a:off x="7703208" y="1850905"/>
                <a:ext cx="111600" cy="112144"/>
              </a:xfrm>
              <a:prstGeom prst="flowChartConnector">
                <a:avLst/>
              </a:prstGeom>
              <a:solidFill>
                <a:srgbClr val="7030A0">
                  <a:alpha val="8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zh-CN" altLang="en-US" sz="1600" b="0" smtClean="0">
                  <a:solidFill>
                    <a:schemeClr val="tx1"/>
                  </a:solidFill>
                  <a:ea typeface="宋体" pitchFamily="2" charset="-122"/>
                </a:endParaRPr>
              </a:p>
            </p:txBody>
          </p:sp>
          <p:sp>
            <p:nvSpPr>
              <p:cNvPr id="555" name="Flowchart: Connector 554"/>
              <p:cNvSpPr/>
              <p:nvPr/>
            </p:nvSpPr>
            <p:spPr bwMode="auto">
              <a:xfrm>
                <a:off x="794815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56" name="Flowchart: Connector 555"/>
              <p:cNvSpPr/>
              <p:nvPr/>
            </p:nvSpPr>
            <p:spPr bwMode="auto">
              <a:xfrm>
                <a:off x="8451375"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57" name="Flowchart: Connector 556"/>
              <p:cNvSpPr/>
              <p:nvPr/>
            </p:nvSpPr>
            <p:spPr bwMode="auto">
              <a:xfrm>
                <a:off x="8708550" y="1850905"/>
                <a:ext cx="111600" cy="112144"/>
              </a:xfrm>
              <a:prstGeom prst="flowChartConnector">
                <a:avLst/>
              </a:prstGeom>
              <a:solidFill>
                <a:srgbClr val="0070C0">
                  <a:alpha val="8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zh-CN" altLang="en-US" sz="1600" b="0" smtClean="0">
                  <a:solidFill>
                    <a:schemeClr val="tx1"/>
                  </a:solidFill>
                  <a:ea typeface="宋体" pitchFamily="2" charset="-122"/>
                </a:endParaRPr>
              </a:p>
            </p:txBody>
          </p:sp>
        </p:grpSp>
        <p:grpSp>
          <p:nvGrpSpPr>
            <p:cNvPr id="516" name="Group 35"/>
            <p:cNvGrpSpPr/>
            <p:nvPr/>
          </p:nvGrpSpPr>
          <p:grpSpPr>
            <a:xfrm>
              <a:off x="561115" y="2209800"/>
              <a:ext cx="859767" cy="112144"/>
              <a:chOff x="7703208" y="1850905"/>
              <a:chExt cx="859767" cy="112144"/>
            </a:xfrm>
          </p:grpSpPr>
          <p:sp>
            <p:nvSpPr>
              <p:cNvPr id="550" name="Flowchart: Connector 549"/>
              <p:cNvSpPr/>
              <p:nvPr/>
            </p:nvSpPr>
            <p:spPr bwMode="auto">
              <a:xfrm>
                <a:off x="770320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51" name="Flowchart: Connector 550"/>
              <p:cNvSpPr/>
              <p:nvPr/>
            </p:nvSpPr>
            <p:spPr bwMode="auto">
              <a:xfrm>
                <a:off x="7948158" y="1850905"/>
                <a:ext cx="111600" cy="112144"/>
              </a:xfrm>
              <a:prstGeom prst="flowChartConnector">
                <a:avLst/>
              </a:prstGeom>
              <a:solidFill>
                <a:srgbClr val="7030A0">
                  <a:alpha val="8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endParaRPr lang="zh-CN" altLang="en-US" sz="1600" b="0" smtClean="0">
                  <a:solidFill>
                    <a:schemeClr val="tx1"/>
                  </a:solidFill>
                  <a:ea typeface="宋体" pitchFamily="2" charset="-122"/>
                </a:endParaRPr>
              </a:p>
            </p:txBody>
          </p:sp>
          <p:sp>
            <p:nvSpPr>
              <p:cNvPr id="552" name="Flowchart: Connector 551"/>
              <p:cNvSpPr/>
              <p:nvPr/>
            </p:nvSpPr>
            <p:spPr bwMode="auto">
              <a:xfrm>
                <a:off x="8205333" y="1850905"/>
                <a:ext cx="111600" cy="112144"/>
              </a:xfrm>
              <a:prstGeom prst="flowChartConnector">
                <a:avLst/>
              </a:prstGeom>
              <a:solidFill>
                <a:schemeClr val="accent6">
                  <a:lumMod val="7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zh-CN" altLang="en-US" sz="1600" b="0" smtClean="0">
                  <a:solidFill>
                    <a:schemeClr val="tx1"/>
                  </a:solidFill>
                  <a:ea typeface="宋体" pitchFamily="2" charset="-122"/>
                </a:endParaRPr>
              </a:p>
            </p:txBody>
          </p:sp>
          <p:sp>
            <p:nvSpPr>
              <p:cNvPr id="553" name="Flowchart: Connector 552"/>
              <p:cNvSpPr/>
              <p:nvPr/>
            </p:nvSpPr>
            <p:spPr bwMode="auto">
              <a:xfrm>
                <a:off x="8451375"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nvGrpSpPr>
            <p:cNvPr id="517" name="Group 42"/>
            <p:cNvGrpSpPr/>
            <p:nvPr/>
          </p:nvGrpSpPr>
          <p:grpSpPr>
            <a:xfrm>
              <a:off x="303940" y="2569801"/>
              <a:ext cx="1374117" cy="112144"/>
              <a:chOff x="7446033" y="1850905"/>
              <a:chExt cx="1374117" cy="112144"/>
            </a:xfrm>
          </p:grpSpPr>
          <p:sp>
            <p:nvSpPr>
              <p:cNvPr id="545" name="Flowchart: Connector 544"/>
              <p:cNvSpPr/>
              <p:nvPr/>
            </p:nvSpPr>
            <p:spPr bwMode="auto">
              <a:xfrm>
                <a:off x="7446033" y="1850905"/>
                <a:ext cx="111600" cy="112144"/>
              </a:xfrm>
              <a:prstGeom prst="flowChartConnector">
                <a:avLst/>
              </a:prstGeom>
              <a:solidFill>
                <a:schemeClr val="accent6">
                  <a:lumMod val="7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endParaRPr lang="zh-CN" altLang="en-US" sz="1600" b="0" smtClean="0">
                  <a:solidFill>
                    <a:schemeClr val="tx1"/>
                  </a:solidFill>
                  <a:ea typeface="宋体" pitchFamily="2" charset="-122"/>
                </a:endParaRPr>
              </a:p>
            </p:txBody>
          </p:sp>
          <p:sp>
            <p:nvSpPr>
              <p:cNvPr id="546" name="Flowchart: Connector 545"/>
              <p:cNvSpPr/>
              <p:nvPr/>
            </p:nvSpPr>
            <p:spPr bwMode="auto">
              <a:xfrm>
                <a:off x="794815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47" name="Flowchart: Connector 546"/>
              <p:cNvSpPr/>
              <p:nvPr/>
            </p:nvSpPr>
            <p:spPr bwMode="auto">
              <a:xfrm>
                <a:off x="8205333" y="1850905"/>
                <a:ext cx="111600" cy="112144"/>
              </a:xfrm>
              <a:prstGeom prst="flowChartConnector">
                <a:avLst/>
              </a:prstGeom>
              <a:solidFill>
                <a:schemeClr val="accent6">
                  <a:lumMod val="7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zh-CN" altLang="en-US" sz="1600" b="0" smtClean="0">
                  <a:solidFill>
                    <a:schemeClr val="tx1"/>
                  </a:solidFill>
                  <a:ea typeface="宋体" pitchFamily="2" charset="-122"/>
                </a:endParaRPr>
              </a:p>
            </p:txBody>
          </p:sp>
          <p:sp>
            <p:nvSpPr>
              <p:cNvPr id="548" name="Flowchart: Connector 547"/>
              <p:cNvSpPr/>
              <p:nvPr/>
            </p:nvSpPr>
            <p:spPr bwMode="auto">
              <a:xfrm>
                <a:off x="8451375" y="1850905"/>
                <a:ext cx="111600" cy="112144"/>
              </a:xfrm>
              <a:prstGeom prst="flowChartConnector">
                <a:avLst/>
              </a:prstGeom>
              <a:solidFill>
                <a:srgbClr val="00B0F0">
                  <a:alpha val="8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49" name="Flowchart: Connector 548"/>
              <p:cNvSpPr/>
              <p:nvPr/>
            </p:nvSpPr>
            <p:spPr bwMode="auto">
              <a:xfrm>
                <a:off x="8708550" y="1850905"/>
                <a:ext cx="111600" cy="112144"/>
              </a:xfrm>
              <a:prstGeom prst="flowChartConnector">
                <a:avLst/>
              </a:prstGeom>
              <a:solidFill>
                <a:srgbClr val="FF0000">
                  <a:alpha val="8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zh-CN" altLang="en-US" sz="1600" b="0" smtClean="0">
                  <a:solidFill>
                    <a:schemeClr val="tx1"/>
                  </a:solidFill>
                  <a:ea typeface="宋体" pitchFamily="2" charset="-122"/>
                </a:endParaRPr>
              </a:p>
            </p:txBody>
          </p:sp>
        </p:grpSp>
        <p:grpSp>
          <p:nvGrpSpPr>
            <p:cNvPr id="518" name="Group 49"/>
            <p:cNvGrpSpPr/>
            <p:nvPr/>
          </p:nvGrpSpPr>
          <p:grpSpPr>
            <a:xfrm>
              <a:off x="303940" y="2941801"/>
              <a:ext cx="1374117" cy="112144"/>
              <a:chOff x="7446033" y="1850905"/>
              <a:chExt cx="1374117" cy="112144"/>
            </a:xfrm>
          </p:grpSpPr>
          <p:sp>
            <p:nvSpPr>
              <p:cNvPr id="539" name="Flowchart: Connector 538"/>
              <p:cNvSpPr/>
              <p:nvPr/>
            </p:nvSpPr>
            <p:spPr bwMode="auto">
              <a:xfrm>
                <a:off x="7446033"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40" name="Flowchart: Connector 539"/>
              <p:cNvSpPr/>
              <p:nvPr/>
            </p:nvSpPr>
            <p:spPr bwMode="auto">
              <a:xfrm>
                <a:off x="7703208" y="1850905"/>
                <a:ext cx="111600" cy="112144"/>
              </a:xfrm>
              <a:prstGeom prst="flowChartConnector">
                <a:avLst/>
              </a:prstGeom>
              <a:solidFill>
                <a:srgbClr val="FF0000">
                  <a:alpha val="8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endParaRPr lang="zh-CN" altLang="en-US" sz="1600" b="0" smtClean="0">
                  <a:solidFill>
                    <a:schemeClr val="tx1"/>
                  </a:solidFill>
                  <a:ea typeface="宋体" pitchFamily="2" charset="-122"/>
                </a:endParaRPr>
              </a:p>
            </p:txBody>
          </p:sp>
          <p:sp>
            <p:nvSpPr>
              <p:cNvPr id="541" name="Flowchart: Connector 540"/>
              <p:cNvSpPr/>
              <p:nvPr/>
            </p:nvSpPr>
            <p:spPr bwMode="auto">
              <a:xfrm>
                <a:off x="794815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42" name="Flowchart: Connector 541"/>
              <p:cNvSpPr/>
              <p:nvPr/>
            </p:nvSpPr>
            <p:spPr bwMode="auto">
              <a:xfrm>
                <a:off x="8205333" y="1850905"/>
                <a:ext cx="111600" cy="112144"/>
              </a:xfrm>
              <a:prstGeom prst="flowChartConnector">
                <a:avLst/>
              </a:prstGeom>
              <a:solidFill>
                <a:srgbClr val="FFFF00">
                  <a:alpha val="8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zh-CN" altLang="en-US" sz="1600" b="0" smtClean="0">
                  <a:solidFill>
                    <a:schemeClr val="tx1"/>
                  </a:solidFill>
                  <a:ea typeface="宋体" pitchFamily="2" charset="-122"/>
                </a:endParaRPr>
              </a:p>
            </p:txBody>
          </p:sp>
          <p:sp>
            <p:nvSpPr>
              <p:cNvPr id="543" name="Flowchart: Connector 542"/>
              <p:cNvSpPr/>
              <p:nvPr/>
            </p:nvSpPr>
            <p:spPr bwMode="auto">
              <a:xfrm>
                <a:off x="8451375"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44" name="Flowchart: Connector 543"/>
              <p:cNvSpPr/>
              <p:nvPr/>
            </p:nvSpPr>
            <p:spPr bwMode="auto">
              <a:xfrm>
                <a:off x="8708550" y="1850905"/>
                <a:ext cx="111600" cy="112144"/>
              </a:xfrm>
              <a:prstGeom prst="flowChartConnector">
                <a:avLst/>
              </a:prstGeom>
              <a:solidFill>
                <a:schemeClr val="accent6">
                  <a:lumMod val="7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endParaRPr lang="zh-CN" altLang="en-US" sz="1600" b="0" smtClean="0">
                  <a:solidFill>
                    <a:schemeClr val="tx1"/>
                  </a:solidFill>
                  <a:ea typeface="宋体" pitchFamily="2" charset="-122"/>
                </a:endParaRPr>
              </a:p>
            </p:txBody>
          </p:sp>
        </p:grpSp>
        <p:grpSp>
          <p:nvGrpSpPr>
            <p:cNvPr id="519" name="Group 56"/>
            <p:cNvGrpSpPr/>
            <p:nvPr/>
          </p:nvGrpSpPr>
          <p:grpSpPr>
            <a:xfrm>
              <a:off x="434590" y="1998595"/>
              <a:ext cx="1374117" cy="112144"/>
              <a:chOff x="7446033" y="1850905"/>
              <a:chExt cx="1374117" cy="112144"/>
            </a:xfrm>
          </p:grpSpPr>
          <p:sp>
            <p:nvSpPr>
              <p:cNvPr id="534" name="Flowchart: Connector 533"/>
              <p:cNvSpPr/>
              <p:nvPr/>
            </p:nvSpPr>
            <p:spPr bwMode="auto">
              <a:xfrm>
                <a:off x="7446033" y="1850905"/>
                <a:ext cx="111600" cy="112144"/>
              </a:xfrm>
              <a:prstGeom prst="flowChartConnector">
                <a:avLst/>
              </a:prstGeom>
              <a:solidFill>
                <a:srgbClr val="FFFF00">
                  <a:alpha val="8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35" name="Flowchart: Connector 534"/>
              <p:cNvSpPr/>
              <p:nvPr/>
            </p:nvSpPr>
            <p:spPr bwMode="auto">
              <a:xfrm>
                <a:off x="7703208" y="1850905"/>
                <a:ext cx="111600" cy="112144"/>
              </a:xfrm>
              <a:prstGeom prst="flowChartConnector">
                <a:avLst/>
              </a:prstGeom>
              <a:solidFill>
                <a:srgbClr val="0070C0">
                  <a:alpha val="8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endParaRPr lang="zh-CN" altLang="en-US" sz="1600" b="0" smtClean="0">
                  <a:solidFill>
                    <a:schemeClr val="tx1"/>
                  </a:solidFill>
                  <a:ea typeface="宋体" pitchFamily="2" charset="-122"/>
                </a:endParaRPr>
              </a:p>
            </p:txBody>
          </p:sp>
          <p:sp>
            <p:nvSpPr>
              <p:cNvPr id="536" name="Flowchart: Connector 535"/>
              <p:cNvSpPr/>
              <p:nvPr/>
            </p:nvSpPr>
            <p:spPr bwMode="auto">
              <a:xfrm>
                <a:off x="7948158" y="1850905"/>
                <a:ext cx="111600" cy="112144"/>
              </a:xfrm>
              <a:prstGeom prst="flowChartConnector">
                <a:avLst/>
              </a:prstGeom>
              <a:solidFill>
                <a:srgbClr val="FF0000">
                  <a:alpha val="8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37" name="Flowchart: Connector 536"/>
              <p:cNvSpPr/>
              <p:nvPr/>
            </p:nvSpPr>
            <p:spPr bwMode="auto">
              <a:xfrm>
                <a:off x="8451375" y="1850905"/>
                <a:ext cx="111600" cy="112144"/>
              </a:xfrm>
              <a:prstGeom prst="flowChartConnector">
                <a:avLst/>
              </a:prstGeom>
              <a:solidFill>
                <a:srgbClr val="FFFF00">
                  <a:alpha val="8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endParaRPr lang="zh-CN" altLang="en-US" sz="1600" b="0" smtClean="0">
                  <a:solidFill>
                    <a:schemeClr val="tx1"/>
                  </a:solidFill>
                  <a:ea typeface="宋体" pitchFamily="2" charset="-122"/>
                </a:endParaRPr>
              </a:p>
            </p:txBody>
          </p:sp>
          <p:sp>
            <p:nvSpPr>
              <p:cNvPr id="538" name="Flowchart: Connector 537"/>
              <p:cNvSpPr/>
              <p:nvPr/>
            </p:nvSpPr>
            <p:spPr bwMode="auto">
              <a:xfrm>
                <a:off x="8708550" y="1850905"/>
                <a:ext cx="111600" cy="112144"/>
              </a:xfrm>
              <a:prstGeom prst="flowChartConnector">
                <a:avLst/>
              </a:prstGeom>
              <a:solidFill>
                <a:schemeClr val="accent6">
                  <a:lumMod val="7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nvGrpSpPr>
            <p:cNvPr id="520" name="Group 63"/>
            <p:cNvGrpSpPr/>
            <p:nvPr/>
          </p:nvGrpSpPr>
          <p:grpSpPr>
            <a:xfrm>
              <a:off x="434590" y="2370595"/>
              <a:ext cx="1374117" cy="112144"/>
              <a:chOff x="7446033" y="1850905"/>
              <a:chExt cx="1374117" cy="112144"/>
            </a:xfrm>
          </p:grpSpPr>
          <p:sp>
            <p:nvSpPr>
              <p:cNvPr id="529" name="Flowchart: Connector 528"/>
              <p:cNvSpPr/>
              <p:nvPr/>
            </p:nvSpPr>
            <p:spPr bwMode="auto">
              <a:xfrm>
                <a:off x="7446033" y="1850905"/>
                <a:ext cx="111600" cy="112144"/>
              </a:xfrm>
              <a:prstGeom prst="flowChartConnector">
                <a:avLst/>
              </a:prstGeom>
              <a:solidFill>
                <a:srgbClr val="FF0000">
                  <a:alpha val="8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zh-CN" altLang="en-US" sz="1600" b="0" smtClean="0">
                  <a:solidFill>
                    <a:schemeClr val="tx1"/>
                  </a:solidFill>
                  <a:ea typeface="宋体" pitchFamily="2" charset="-122"/>
                </a:endParaRPr>
              </a:p>
            </p:txBody>
          </p:sp>
          <p:sp>
            <p:nvSpPr>
              <p:cNvPr id="530" name="Flowchart: Connector 529"/>
              <p:cNvSpPr/>
              <p:nvPr/>
            </p:nvSpPr>
            <p:spPr bwMode="auto">
              <a:xfrm>
                <a:off x="7703208" y="1850905"/>
                <a:ext cx="111600" cy="112144"/>
              </a:xfrm>
              <a:prstGeom prst="flowChartConnector">
                <a:avLst/>
              </a:prstGeom>
              <a:solidFill>
                <a:srgbClr val="0070C0">
                  <a:alpha val="8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31" name="Flowchart: Connector 530"/>
              <p:cNvSpPr/>
              <p:nvPr/>
            </p:nvSpPr>
            <p:spPr bwMode="auto">
              <a:xfrm>
                <a:off x="7948158" y="1850905"/>
                <a:ext cx="111600" cy="112144"/>
              </a:xfrm>
              <a:prstGeom prst="flowChartConnector">
                <a:avLst/>
              </a:prstGeom>
              <a:solidFill>
                <a:srgbClr val="FFFF00">
                  <a:alpha val="8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zh-CN" altLang="en-US" sz="1600" b="0" smtClean="0">
                  <a:solidFill>
                    <a:schemeClr val="tx1"/>
                  </a:solidFill>
                  <a:ea typeface="宋体" pitchFamily="2" charset="-122"/>
                </a:endParaRPr>
              </a:p>
            </p:txBody>
          </p:sp>
          <p:sp>
            <p:nvSpPr>
              <p:cNvPr id="532" name="Flowchart: Connector 531"/>
              <p:cNvSpPr/>
              <p:nvPr/>
            </p:nvSpPr>
            <p:spPr bwMode="auto">
              <a:xfrm>
                <a:off x="8451375" y="1850905"/>
                <a:ext cx="111600" cy="112144"/>
              </a:xfrm>
              <a:prstGeom prst="flowChartConnector">
                <a:avLst/>
              </a:prstGeom>
              <a:solidFill>
                <a:srgbClr val="7030A0">
                  <a:alpha val="8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33" name="Flowchart: Connector 532"/>
              <p:cNvSpPr/>
              <p:nvPr/>
            </p:nvSpPr>
            <p:spPr bwMode="auto">
              <a:xfrm>
                <a:off x="8708550"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grpSp>
        <p:grpSp>
          <p:nvGrpSpPr>
            <p:cNvPr id="521" name="Group 70"/>
            <p:cNvGrpSpPr/>
            <p:nvPr/>
          </p:nvGrpSpPr>
          <p:grpSpPr>
            <a:xfrm>
              <a:off x="691765" y="2730596"/>
              <a:ext cx="613725" cy="112144"/>
              <a:chOff x="7703208" y="1850905"/>
              <a:chExt cx="613725" cy="112144"/>
            </a:xfrm>
          </p:grpSpPr>
          <p:sp>
            <p:nvSpPr>
              <p:cNvPr id="526" name="Flowchart: Connector 525"/>
              <p:cNvSpPr/>
              <p:nvPr/>
            </p:nvSpPr>
            <p:spPr bwMode="auto">
              <a:xfrm>
                <a:off x="7703208" y="1850905"/>
                <a:ext cx="111600" cy="112144"/>
              </a:xfrm>
              <a:prstGeom prst="flowChartConnector">
                <a:avLst/>
              </a:prstGeom>
              <a:solidFill>
                <a:srgbClr val="7030A0">
                  <a:alpha val="8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zh-CN" altLang="en-US" sz="1600" b="0" smtClean="0">
                  <a:solidFill>
                    <a:schemeClr val="tx1"/>
                  </a:solidFill>
                  <a:ea typeface="宋体" pitchFamily="2" charset="-122"/>
                </a:endParaRPr>
              </a:p>
            </p:txBody>
          </p:sp>
          <p:sp>
            <p:nvSpPr>
              <p:cNvPr id="527" name="Flowchart: Connector 526"/>
              <p:cNvSpPr/>
              <p:nvPr/>
            </p:nvSpPr>
            <p:spPr bwMode="auto">
              <a:xfrm>
                <a:off x="7948158" y="1850905"/>
                <a:ext cx="111600" cy="112144"/>
              </a:xfrm>
              <a:prstGeom prst="flowChartConnector">
                <a:avLst/>
              </a:prstGeom>
              <a:solidFill>
                <a:srgbClr val="0070C0">
                  <a:alpha val="8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zh-CN" altLang="en-US" sz="1600" b="0" smtClean="0">
                  <a:solidFill>
                    <a:schemeClr val="tx1"/>
                  </a:solidFill>
                  <a:ea typeface="宋体" pitchFamily="2" charset="-122"/>
                </a:endParaRPr>
              </a:p>
            </p:txBody>
          </p:sp>
          <p:sp>
            <p:nvSpPr>
              <p:cNvPr id="528" name="Flowchart: Connector 527"/>
              <p:cNvSpPr/>
              <p:nvPr/>
            </p:nvSpPr>
            <p:spPr bwMode="auto">
              <a:xfrm>
                <a:off x="8205333" y="1850905"/>
                <a:ext cx="111600" cy="112144"/>
              </a:xfrm>
              <a:prstGeom prst="flowChartConnector">
                <a:avLst/>
              </a:prstGeom>
              <a:solidFill>
                <a:srgbClr val="7030A0">
                  <a:alpha val="8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endParaRPr lang="zh-CN" altLang="en-US" sz="1600" b="0" smtClean="0">
                  <a:solidFill>
                    <a:schemeClr val="tx1"/>
                  </a:solidFill>
                  <a:ea typeface="宋体" pitchFamily="2" charset="-122"/>
                </a:endParaRPr>
              </a:p>
            </p:txBody>
          </p:sp>
        </p:grpSp>
        <p:grpSp>
          <p:nvGrpSpPr>
            <p:cNvPr id="522" name="Group 77"/>
            <p:cNvGrpSpPr/>
            <p:nvPr/>
          </p:nvGrpSpPr>
          <p:grpSpPr>
            <a:xfrm>
              <a:off x="691765" y="3102596"/>
              <a:ext cx="1116942" cy="112144"/>
              <a:chOff x="7703208" y="1850905"/>
              <a:chExt cx="1116942" cy="112144"/>
            </a:xfrm>
          </p:grpSpPr>
          <p:sp>
            <p:nvSpPr>
              <p:cNvPr id="523" name="Flowchart: Connector 522"/>
              <p:cNvSpPr/>
              <p:nvPr/>
            </p:nvSpPr>
            <p:spPr bwMode="auto">
              <a:xfrm>
                <a:off x="7703208" y="1850905"/>
                <a:ext cx="111600" cy="112144"/>
              </a:xfrm>
              <a:prstGeom prst="flowChartConnector">
                <a:avLst/>
              </a:prstGeom>
              <a:solidFill>
                <a:schemeClr val="tx1">
                  <a:lumMod val="95000"/>
                  <a:lumOff val="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pitchFamily="2" charset="-122"/>
                </a:endParaRPr>
              </a:p>
            </p:txBody>
          </p:sp>
          <p:sp>
            <p:nvSpPr>
              <p:cNvPr id="524" name="Flowchart: Connector 523"/>
              <p:cNvSpPr/>
              <p:nvPr/>
            </p:nvSpPr>
            <p:spPr bwMode="auto">
              <a:xfrm>
                <a:off x="8205333" y="1850905"/>
                <a:ext cx="111600" cy="112144"/>
              </a:xfrm>
              <a:prstGeom prst="flowChartConnector">
                <a:avLst/>
              </a:prstGeom>
              <a:solidFill>
                <a:schemeClr val="accent6">
                  <a:lumMod val="75000"/>
                  <a:alpha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zh-CN" altLang="en-US" sz="1600" b="0" smtClean="0">
                  <a:solidFill>
                    <a:schemeClr val="tx1"/>
                  </a:solidFill>
                  <a:ea typeface="宋体" pitchFamily="2" charset="-122"/>
                </a:endParaRPr>
              </a:p>
            </p:txBody>
          </p:sp>
          <p:sp>
            <p:nvSpPr>
              <p:cNvPr id="525" name="Flowchart: Connector 524"/>
              <p:cNvSpPr/>
              <p:nvPr/>
            </p:nvSpPr>
            <p:spPr bwMode="auto">
              <a:xfrm>
                <a:off x="8708550" y="1850905"/>
                <a:ext cx="111600" cy="112144"/>
              </a:xfrm>
              <a:prstGeom prst="flowChartConnector">
                <a:avLst/>
              </a:prstGeom>
              <a:solidFill>
                <a:srgbClr val="0070C0">
                  <a:alpha val="80000"/>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endParaRPr lang="zh-CN" altLang="en-US" sz="1600" b="0" smtClean="0">
                  <a:solidFill>
                    <a:schemeClr val="tx1"/>
                  </a:solidFill>
                  <a:ea typeface="宋体" pitchFamily="2" charset="-122"/>
                </a:endParaRPr>
              </a:p>
            </p:txBody>
          </p:sp>
        </p:grpSp>
      </p:grpSp>
      <p:pic>
        <p:nvPicPr>
          <p:cNvPr id="776" name="Picture 7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90700" y="4562568"/>
            <a:ext cx="1695137" cy="514800"/>
          </a:xfrm>
          <a:prstGeom prst="rect">
            <a:avLst/>
          </a:prstGeom>
        </p:spPr>
      </p:pic>
      <p:pic>
        <p:nvPicPr>
          <p:cNvPr id="409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5670" y="4562567"/>
            <a:ext cx="1604332" cy="1774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312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61"/>
                                        </p:tgtEl>
                                        <p:attrNameLst>
                                          <p:attrName>style.visibility</p:attrName>
                                        </p:attrNameLst>
                                      </p:cBhvr>
                                      <p:to>
                                        <p:strVal val="visible"/>
                                      </p:to>
                                    </p:set>
                                    <p:animEffect transition="in" filter="dissolve">
                                      <p:cBhvr>
                                        <p:cTn id="7" dur="500"/>
                                        <p:tgtEl>
                                          <p:spTgt spid="76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62"/>
                                        </p:tgtEl>
                                        <p:attrNameLst>
                                          <p:attrName>style.visibility</p:attrName>
                                        </p:attrNameLst>
                                      </p:cBhvr>
                                      <p:to>
                                        <p:strVal val="visible"/>
                                      </p:to>
                                    </p:set>
                                    <p:animEffect transition="in" filter="dissolve">
                                      <p:cBhvr>
                                        <p:cTn id="10" dur="500"/>
                                        <p:tgtEl>
                                          <p:spTgt spid="76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63"/>
                                        </p:tgtEl>
                                        <p:attrNameLst>
                                          <p:attrName>style.visibility</p:attrName>
                                        </p:attrNameLst>
                                      </p:cBhvr>
                                      <p:to>
                                        <p:strVal val="visible"/>
                                      </p:to>
                                    </p:set>
                                    <p:animEffect transition="in" filter="wipe(left)">
                                      <p:cBhvr>
                                        <p:cTn id="13" dur="500"/>
                                        <p:tgtEl>
                                          <p:spTgt spid="763"/>
                                        </p:tgtEl>
                                      </p:cBhvr>
                                    </p:animEffect>
                                  </p:childTnLst>
                                </p:cTn>
                              </p:par>
                              <p:par>
                                <p:cTn id="14" presetID="22" presetClass="entr" presetSubtype="8" fill="hold" nodeType="withEffect">
                                  <p:stCondLst>
                                    <p:cond delay="0"/>
                                  </p:stCondLst>
                                  <p:childTnLst>
                                    <p:set>
                                      <p:cBhvr>
                                        <p:cTn id="15" dur="1" fill="hold">
                                          <p:stCondLst>
                                            <p:cond delay="0"/>
                                          </p:stCondLst>
                                        </p:cTn>
                                        <p:tgtEl>
                                          <p:spTgt spid="776"/>
                                        </p:tgtEl>
                                        <p:attrNameLst>
                                          <p:attrName>style.visibility</p:attrName>
                                        </p:attrNameLst>
                                      </p:cBhvr>
                                      <p:to>
                                        <p:strVal val="visible"/>
                                      </p:to>
                                    </p:set>
                                    <p:animEffect transition="in" filter="wipe(left)">
                                      <p:cBhvr>
                                        <p:cTn id="16" dur="500"/>
                                        <p:tgtEl>
                                          <p:spTgt spid="776"/>
                                        </p:tgtEl>
                                      </p:cBhvr>
                                    </p:animEffect>
                                  </p:childTnLst>
                                </p:cTn>
                              </p:par>
                              <p:par>
                                <p:cTn id="17" presetID="22" presetClass="entr" presetSubtype="8" fill="hold" nodeType="withEffect">
                                  <p:stCondLst>
                                    <p:cond delay="0"/>
                                  </p:stCondLst>
                                  <p:childTnLst>
                                    <p:set>
                                      <p:cBhvr>
                                        <p:cTn id="18" dur="1" fill="hold">
                                          <p:stCondLst>
                                            <p:cond delay="0"/>
                                          </p:stCondLst>
                                        </p:cTn>
                                        <p:tgtEl>
                                          <p:spTgt spid="772"/>
                                        </p:tgtEl>
                                        <p:attrNameLst>
                                          <p:attrName>style.visibility</p:attrName>
                                        </p:attrNameLst>
                                      </p:cBhvr>
                                      <p:to>
                                        <p:strVal val="visible"/>
                                      </p:to>
                                    </p:set>
                                    <p:animEffect transition="in" filter="wipe(left)">
                                      <p:cBhvr>
                                        <p:cTn id="19" dur="500"/>
                                        <p:tgtEl>
                                          <p:spTgt spid="772"/>
                                        </p:tgtEl>
                                      </p:cBhvr>
                                    </p:animEffect>
                                  </p:childTnLst>
                                </p:cTn>
                              </p:par>
                              <p:par>
                                <p:cTn id="20" presetID="22" presetClass="entr" presetSubtype="8" fill="hold" nodeType="withEffect">
                                  <p:stCondLst>
                                    <p:cond delay="0"/>
                                  </p:stCondLst>
                                  <p:childTnLst>
                                    <p:set>
                                      <p:cBhvr>
                                        <p:cTn id="21" dur="1" fill="hold">
                                          <p:stCondLst>
                                            <p:cond delay="0"/>
                                          </p:stCondLst>
                                        </p:cTn>
                                        <p:tgtEl>
                                          <p:spTgt spid="4099"/>
                                        </p:tgtEl>
                                        <p:attrNameLst>
                                          <p:attrName>style.visibility</p:attrName>
                                        </p:attrNameLst>
                                      </p:cBhvr>
                                      <p:to>
                                        <p:strVal val="visible"/>
                                      </p:to>
                                    </p:set>
                                    <p:animEffect transition="in" filter="wipe(left)">
                                      <p:cBhvr>
                                        <p:cTn id="22"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 grpId="0"/>
      <p:bldP spid="76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7199" y="5604194"/>
            <a:ext cx="1697503" cy="1152000"/>
          </a:xfrm>
          <a:prstGeom prst="rect">
            <a:avLst/>
          </a:prstGeom>
        </p:spPr>
      </p:pic>
      <p:sp>
        <p:nvSpPr>
          <p:cNvPr id="4" name="标题 3"/>
          <p:cNvSpPr>
            <a:spLocks noGrp="1"/>
          </p:cNvSpPr>
          <p:nvPr>
            <p:ph type="title"/>
          </p:nvPr>
        </p:nvSpPr>
        <p:spPr/>
        <p:txBody>
          <a:bodyPr vert="horz" lIns="91440" tIns="45720" rIns="91440" bIns="45720" rtlCol="0" anchor="ctr">
            <a:normAutofit/>
          </a:bodyPr>
          <a:lstStyle/>
          <a:p>
            <a:r>
              <a:rPr lang="en-US" dirty="0"/>
              <a:t>Big Data Analytics</a:t>
            </a:r>
          </a:p>
        </p:txBody>
      </p:sp>
      <p:sp>
        <p:nvSpPr>
          <p:cNvPr id="3" name="灯片编号占位符 2"/>
          <p:cNvSpPr>
            <a:spLocks noGrp="1"/>
          </p:cNvSpPr>
          <p:nvPr>
            <p:ph type="sldNum" sz="quarter" idx="12"/>
          </p:nvPr>
        </p:nvSpPr>
        <p:spPr/>
        <p:txBody>
          <a:bodyPr/>
          <a:lstStyle/>
          <a:p>
            <a:pPr>
              <a:defRPr/>
            </a:pPr>
            <a:fld id="{DB3EC566-48E6-4552-87D6-CB322A8F1925}" type="slidenum">
              <a:rPr lang="en-US" smtClean="0"/>
              <a:pPr>
                <a:defRPr/>
              </a:pPr>
              <a:t>51</a:t>
            </a:fld>
            <a:endParaRPr lang="en-US"/>
          </a:p>
        </p:txBody>
      </p:sp>
      <p:sp>
        <p:nvSpPr>
          <p:cNvPr id="7" name="内容占位符 6"/>
          <p:cNvSpPr>
            <a:spLocks noGrp="1"/>
          </p:cNvSpPr>
          <p:nvPr>
            <p:ph idx="1"/>
          </p:nvPr>
        </p:nvSpPr>
        <p:spPr/>
        <p:txBody>
          <a:bodyPr/>
          <a:lstStyle/>
          <a:p>
            <a:r>
              <a:rPr lang="en-US" altLang="zh-CN" sz="3000" dirty="0">
                <a:ea typeface="宋体" charset="-122"/>
              </a:rPr>
              <a:t>Definition</a:t>
            </a:r>
            <a:r>
              <a:rPr lang="en-US" altLang="zh-CN" sz="3000" dirty="0" smtClean="0">
                <a:ea typeface="宋体" charset="-122"/>
              </a:rPr>
              <a:t>: A </a:t>
            </a:r>
            <a:r>
              <a:rPr lang="en-US" altLang="zh-CN" sz="3000" dirty="0">
                <a:ea typeface="宋体" charset="-122"/>
              </a:rPr>
              <a:t>process of </a:t>
            </a:r>
            <a:r>
              <a:rPr lang="en-US" altLang="zh-CN" sz="3000" dirty="0">
                <a:solidFill>
                  <a:srgbClr val="0000FF"/>
                </a:solidFill>
                <a:ea typeface="宋体" charset="-122"/>
              </a:rPr>
              <a:t>inspecting</a:t>
            </a:r>
            <a:r>
              <a:rPr lang="en-US" altLang="zh-CN" sz="3000" dirty="0">
                <a:ea typeface="宋体" charset="-122"/>
              </a:rPr>
              <a:t>, </a:t>
            </a:r>
            <a:r>
              <a:rPr lang="en-US" altLang="zh-CN" sz="3000" dirty="0">
                <a:solidFill>
                  <a:srgbClr val="0000FF"/>
                </a:solidFill>
                <a:ea typeface="宋体" charset="-122"/>
              </a:rPr>
              <a:t>cleaning</a:t>
            </a:r>
            <a:r>
              <a:rPr lang="en-US" altLang="zh-CN" sz="3000" dirty="0">
                <a:ea typeface="宋体" charset="-122"/>
              </a:rPr>
              <a:t>, </a:t>
            </a:r>
            <a:r>
              <a:rPr lang="en-US" altLang="zh-CN" sz="3000" dirty="0">
                <a:solidFill>
                  <a:srgbClr val="0000FF"/>
                </a:solidFill>
                <a:ea typeface="宋体" charset="-122"/>
              </a:rPr>
              <a:t>transforming</a:t>
            </a:r>
            <a:r>
              <a:rPr lang="en-US" altLang="zh-CN" sz="3000" dirty="0">
                <a:ea typeface="宋体" charset="-122"/>
              </a:rPr>
              <a:t>, and </a:t>
            </a:r>
            <a:r>
              <a:rPr lang="en-US" altLang="zh-CN" sz="3000" dirty="0">
                <a:solidFill>
                  <a:srgbClr val="0000FF"/>
                </a:solidFill>
                <a:ea typeface="宋体" charset="-122"/>
              </a:rPr>
              <a:t>modeling </a:t>
            </a:r>
            <a:r>
              <a:rPr lang="en-US" altLang="zh-CN" sz="3000" dirty="0" smtClean="0">
                <a:solidFill>
                  <a:srgbClr val="FF0000"/>
                </a:solidFill>
                <a:ea typeface="宋体" charset="-122"/>
              </a:rPr>
              <a:t>big data </a:t>
            </a:r>
            <a:r>
              <a:rPr lang="en-US" altLang="zh-CN" sz="3000" dirty="0">
                <a:ea typeface="宋体" charset="-122"/>
              </a:rPr>
              <a:t>with the goal of </a:t>
            </a:r>
            <a:r>
              <a:rPr lang="en-US" altLang="zh-CN" sz="3000" dirty="0">
                <a:solidFill>
                  <a:srgbClr val="FF0000"/>
                </a:solidFill>
                <a:ea typeface="宋体" charset="-122"/>
              </a:rPr>
              <a:t>discovering</a:t>
            </a:r>
            <a:r>
              <a:rPr lang="en-US" altLang="zh-CN" sz="3000" dirty="0">
                <a:ea typeface="宋体" charset="-122"/>
              </a:rPr>
              <a:t> useful information, </a:t>
            </a:r>
            <a:r>
              <a:rPr lang="en-US" altLang="zh-CN" sz="3000" dirty="0">
                <a:solidFill>
                  <a:srgbClr val="FF0000"/>
                </a:solidFill>
                <a:ea typeface="宋体" charset="-122"/>
              </a:rPr>
              <a:t>suggesting</a:t>
            </a:r>
            <a:r>
              <a:rPr lang="en-US" altLang="zh-CN" sz="3000" dirty="0">
                <a:ea typeface="宋体" charset="-122"/>
              </a:rPr>
              <a:t> conclusions, and </a:t>
            </a:r>
            <a:r>
              <a:rPr lang="en-US" altLang="zh-CN" sz="3000" dirty="0">
                <a:solidFill>
                  <a:srgbClr val="FF0000"/>
                </a:solidFill>
                <a:ea typeface="宋体" charset="-122"/>
              </a:rPr>
              <a:t>supporting </a:t>
            </a:r>
            <a:r>
              <a:rPr lang="en-US" altLang="zh-CN" sz="3000" dirty="0">
                <a:ea typeface="宋体" charset="-122"/>
              </a:rPr>
              <a:t>decision </a:t>
            </a:r>
            <a:r>
              <a:rPr lang="en-US" altLang="zh-CN" sz="3000" dirty="0" smtClean="0">
                <a:ea typeface="宋体" charset="-122"/>
              </a:rPr>
              <a:t>making</a:t>
            </a:r>
            <a:endParaRPr lang="en-US" sz="3000" dirty="0" smtClean="0">
              <a:solidFill>
                <a:srgbClr val="FF0000"/>
              </a:solidFill>
            </a:endParaRPr>
          </a:p>
          <a:p>
            <a:r>
              <a:rPr lang="en-US" sz="3000" dirty="0" smtClean="0"/>
              <a:t>Hot in both </a:t>
            </a:r>
            <a:r>
              <a:rPr lang="en-US" sz="3000" dirty="0" smtClean="0">
                <a:solidFill>
                  <a:srgbClr val="FF0000"/>
                </a:solidFill>
              </a:rPr>
              <a:t>industrial</a:t>
            </a:r>
            <a:r>
              <a:rPr lang="en-US" sz="3000" dirty="0" smtClean="0"/>
              <a:t> and research </a:t>
            </a:r>
            <a:r>
              <a:rPr lang="en-US" sz="3000" dirty="0" smtClean="0">
                <a:solidFill>
                  <a:srgbClr val="FF0000"/>
                </a:solidFill>
              </a:rPr>
              <a:t>societies</a:t>
            </a:r>
            <a:endParaRPr lang="en-US" sz="3000" dirty="0">
              <a:solidFill>
                <a:srgbClr val="FF0000"/>
              </a:solidFill>
            </a:endParaRPr>
          </a:p>
        </p:txBody>
      </p:sp>
      <p:pic>
        <p:nvPicPr>
          <p:cNvPr id="17"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0019" y="4102458"/>
            <a:ext cx="1883414" cy="1159024"/>
          </a:xfrm>
          <a:prstGeom prst="rect">
            <a:avLst/>
          </a:prstGeom>
        </p:spPr>
      </p:pic>
      <p:pic>
        <p:nvPicPr>
          <p:cNvPr id="18"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575" y="4956058"/>
            <a:ext cx="1747133" cy="126298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1225" y="4920194"/>
            <a:ext cx="2184000" cy="1260000"/>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0598" y="4956058"/>
            <a:ext cx="1992221" cy="710723"/>
          </a:xfrm>
          <a:prstGeom prst="rect">
            <a:avLst/>
          </a:prstGeom>
        </p:spPr>
      </p:pic>
      <p:pic>
        <p:nvPicPr>
          <p:cNvPr id="21"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8881" y="4102458"/>
            <a:ext cx="1872001" cy="720000"/>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04952" y="3933056"/>
            <a:ext cx="2231757" cy="1249522"/>
          </a:xfrm>
          <a:prstGeom prst="rect">
            <a:avLst/>
          </a:prstGeom>
        </p:spPr>
      </p:pic>
      <p:pic>
        <p:nvPicPr>
          <p:cNvPr id="12" name="Picture 2" descr="http://contextchina.com/wp-content/uploads/2013/05/wechaticon-300x285.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6529" y="5635007"/>
            <a:ext cx="1008112" cy="9577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68823" y="5182578"/>
            <a:ext cx="1456441" cy="931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descr="Image result for apple inc.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29064" y="5741769"/>
            <a:ext cx="978852" cy="850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6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par>
                                <p:cTn id="16" presetID="22" presetClass="entr" presetSubtype="8"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par>
                                <p:cTn id="19" presetID="22" presetClass="entr" presetSubtype="8"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par>
                                <p:cTn id="22" presetID="22" presetClass="entr" presetSubtype="8"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par>
                                <p:cTn id="25" presetID="22" presetClass="entr" presetSubtype="8"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par>
                                <p:cTn id="28" presetID="22" presetClass="entr" presetSubtype="8"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par>
                                <p:cTn id="31" presetID="22" presetClass="entr" presetSubtype="8"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par>
                                <p:cTn id="34" presetID="22" presetClass="entr" presetSubtype="8"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22" presetClass="entr" presetSubtype="8"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par>
                                <p:cTn id="40" presetID="22" presetClass="entr" presetSubtype="8"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Big Data Analytics</a:t>
            </a:r>
            <a:endParaRPr lang="en-US" dirty="0"/>
          </a:p>
        </p:txBody>
      </p:sp>
      <p:sp>
        <p:nvSpPr>
          <p:cNvPr id="3" name="内容占位符 2"/>
          <p:cNvSpPr>
            <a:spLocks noGrp="1"/>
          </p:cNvSpPr>
          <p:nvPr>
            <p:ph idx="1"/>
          </p:nvPr>
        </p:nvSpPr>
        <p:spPr>
          <a:xfrm>
            <a:off x="495300" y="1484785"/>
            <a:ext cx="8915400" cy="4525963"/>
          </a:xfrm>
        </p:spPr>
        <p:txBody>
          <a:bodyPr numCol="2">
            <a:normAutofit fontScale="92500" lnSpcReduction="10000"/>
          </a:bodyPr>
          <a:lstStyle/>
          <a:p>
            <a:r>
              <a:rPr lang="en-US" dirty="0" smtClean="0"/>
              <a:t>Related conferences</a:t>
            </a:r>
          </a:p>
          <a:p>
            <a:pPr lvl="1"/>
            <a:r>
              <a:rPr lang="en-US" dirty="0" smtClean="0"/>
              <a:t>IEEE Big Data </a:t>
            </a:r>
          </a:p>
          <a:p>
            <a:pPr lvl="1"/>
            <a:r>
              <a:rPr lang="en-US" altLang="zh-CN" dirty="0"/>
              <a:t>IEEE </a:t>
            </a:r>
            <a:r>
              <a:rPr lang="en-US" altLang="zh-CN" dirty="0" smtClean="0"/>
              <a:t>Big</a:t>
            </a:r>
            <a:r>
              <a:rPr lang="en-US" altLang="zh-CN" dirty="0"/>
              <a:t> Data and Distributed </a:t>
            </a:r>
            <a:r>
              <a:rPr lang="en-US" altLang="zh-CN" dirty="0" smtClean="0"/>
              <a:t>Systems</a:t>
            </a:r>
            <a:endParaRPr lang="en-US" dirty="0" smtClean="0"/>
          </a:p>
          <a:p>
            <a:pPr lvl="1"/>
            <a:r>
              <a:rPr lang="en-US" dirty="0" smtClean="0"/>
              <a:t>WWW</a:t>
            </a:r>
          </a:p>
          <a:p>
            <a:pPr lvl="1"/>
            <a:r>
              <a:rPr lang="en-US" altLang="zh-CN" dirty="0"/>
              <a:t>KDD </a:t>
            </a:r>
            <a:endParaRPr lang="en-US" altLang="zh-CN" dirty="0" smtClean="0"/>
          </a:p>
          <a:p>
            <a:pPr lvl="1"/>
            <a:r>
              <a:rPr lang="en-US" altLang="zh-CN" dirty="0"/>
              <a:t>WSDM</a:t>
            </a:r>
          </a:p>
          <a:p>
            <a:pPr lvl="1"/>
            <a:r>
              <a:rPr lang="en-US" altLang="zh-CN" dirty="0" smtClean="0"/>
              <a:t>CIKM</a:t>
            </a:r>
          </a:p>
          <a:p>
            <a:pPr lvl="1"/>
            <a:r>
              <a:rPr lang="en-US" altLang="zh-CN" dirty="0"/>
              <a:t>SIGIR </a:t>
            </a:r>
          </a:p>
          <a:p>
            <a:pPr lvl="1"/>
            <a:endParaRPr lang="en-US" dirty="0" smtClean="0"/>
          </a:p>
          <a:p>
            <a:pPr lvl="1"/>
            <a:endParaRPr lang="en-US" dirty="0"/>
          </a:p>
          <a:p>
            <a:pPr lvl="1"/>
            <a:r>
              <a:rPr lang="en-US" altLang="zh-CN" dirty="0"/>
              <a:t>AAAI/IJCAI</a:t>
            </a:r>
          </a:p>
          <a:p>
            <a:pPr lvl="1"/>
            <a:r>
              <a:rPr lang="en-US" dirty="0" smtClean="0"/>
              <a:t>NIPS</a:t>
            </a:r>
          </a:p>
          <a:p>
            <a:pPr lvl="1"/>
            <a:r>
              <a:rPr lang="en-US" dirty="0" smtClean="0"/>
              <a:t>ICML</a:t>
            </a:r>
          </a:p>
          <a:p>
            <a:pPr lvl="1"/>
            <a:r>
              <a:rPr lang="en-US" dirty="0" smtClean="0"/>
              <a:t>TREC</a:t>
            </a:r>
            <a:endParaRPr lang="en-US" dirty="0"/>
          </a:p>
          <a:p>
            <a:pPr lvl="1"/>
            <a:r>
              <a:rPr lang="en-US" dirty="0" smtClean="0"/>
              <a:t>ACL</a:t>
            </a:r>
          </a:p>
          <a:p>
            <a:pPr lvl="1"/>
            <a:r>
              <a:rPr lang="en-US" dirty="0" smtClean="0"/>
              <a:t>EMNLP</a:t>
            </a:r>
          </a:p>
          <a:p>
            <a:pPr lvl="1"/>
            <a:r>
              <a:rPr lang="en-US" dirty="0" smtClean="0"/>
              <a:t>COLING</a:t>
            </a:r>
          </a:p>
          <a:p>
            <a:pPr lvl="1"/>
            <a:r>
              <a:rPr lang="en-US" dirty="0" smtClean="0"/>
              <a:t>…</a:t>
            </a:r>
          </a:p>
          <a:p>
            <a:pPr marL="457200" lvl="1" indent="0">
              <a:buNone/>
            </a:pPr>
            <a:endParaRPr lang="en-US" dirty="0" smtClean="0"/>
          </a:p>
        </p:txBody>
      </p:sp>
      <p:sp>
        <p:nvSpPr>
          <p:cNvPr id="4" name="灯片编号占位符 3"/>
          <p:cNvSpPr>
            <a:spLocks noGrp="1"/>
          </p:cNvSpPr>
          <p:nvPr>
            <p:ph type="sldNum" sz="quarter" idx="12"/>
          </p:nvPr>
        </p:nvSpPr>
        <p:spPr/>
        <p:txBody>
          <a:bodyPr/>
          <a:lstStyle/>
          <a:p>
            <a:pPr>
              <a:defRPr/>
            </a:pPr>
            <a:fld id="{DB3EC566-48E6-4552-87D6-CB322A8F1925}" type="slidenum">
              <a:rPr lang="en-US" smtClean="0"/>
              <a:pPr>
                <a:defRPr/>
              </a:pPr>
              <a:t>52</a:t>
            </a:fld>
            <a:endParaRPr lang="en-US" dirty="0"/>
          </a:p>
        </p:txBody>
      </p:sp>
    </p:spTree>
    <p:extLst>
      <p:ext uri="{BB962C8B-B14F-4D97-AF65-F5344CB8AC3E}">
        <p14:creationId xmlns:p14="http://schemas.microsoft.com/office/powerpoint/2010/main" val="29837720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0"/>
          </p:nvPr>
        </p:nvSpPr>
        <p:spPr>
          <a:xfrm>
            <a:off x="7137243" y="6432551"/>
            <a:ext cx="2311400" cy="36512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2400">
                <a:solidFill>
                  <a:srgbClr val="000000"/>
                </a:solidFill>
                <a:latin typeface="Arial" pitchFamily="34" charset="0"/>
                <a:ea typeface="ＭＳ Ｐゴシック" pitchFamily="34" charset="-128"/>
                <a:sym typeface="Arial" pitchFamily="34" charset="0"/>
              </a:defRPr>
            </a:lvl1pPr>
            <a:lvl2pPr marL="37931725" indent="-37474525" eaLnBrk="0" hangingPunct="0">
              <a:defRPr sz="2400">
                <a:solidFill>
                  <a:srgbClr val="000000"/>
                </a:solidFill>
                <a:latin typeface="Arial" pitchFamily="34" charset="0"/>
                <a:ea typeface="ＭＳ Ｐゴシック" pitchFamily="34" charset="-128"/>
                <a:sym typeface="Arial" pitchFamily="34" charset="0"/>
              </a:defRPr>
            </a:lvl2pPr>
            <a:lvl3pPr eaLnBrk="0" hangingPunct="0">
              <a:defRPr sz="2400">
                <a:solidFill>
                  <a:srgbClr val="000000"/>
                </a:solidFill>
                <a:latin typeface="Arial" pitchFamily="34" charset="0"/>
                <a:ea typeface="ＭＳ Ｐゴシック" pitchFamily="34" charset="-128"/>
                <a:sym typeface="Arial" pitchFamily="34" charset="0"/>
              </a:defRPr>
            </a:lvl3pPr>
            <a:lvl4pPr eaLnBrk="0" hangingPunct="0">
              <a:defRPr sz="2400">
                <a:solidFill>
                  <a:srgbClr val="000000"/>
                </a:solidFill>
                <a:latin typeface="Arial" pitchFamily="34" charset="0"/>
                <a:ea typeface="ＭＳ Ｐゴシック" pitchFamily="34" charset="-128"/>
                <a:sym typeface="Arial" pitchFamily="34" charset="0"/>
              </a:defRPr>
            </a:lvl4pPr>
            <a:lvl5pPr eaLnBrk="0" hangingPunct="0">
              <a:defRPr sz="2400">
                <a:solidFill>
                  <a:srgbClr val="000000"/>
                </a:solidFill>
                <a:latin typeface="Arial" pitchFamily="34" charset="0"/>
                <a:ea typeface="ＭＳ Ｐゴシック" pitchFamily="34" charset="-128"/>
                <a:sym typeface="Arial" pitchFamily="34" charset="0"/>
              </a:defRPr>
            </a:lvl5pPr>
            <a:lvl6pPr marL="457200" eaLnBrk="0" fontAlgn="base" hangingPunct="0">
              <a:spcBef>
                <a:spcPct val="0"/>
              </a:spcBef>
              <a:spcAft>
                <a:spcPct val="0"/>
              </a:spcAft>
              <a:defRPr sz="2400">
                <a:solidFill>
                  <a:srgbClr val="000000"/>
                </a:solidFill>
                <a:latin typeface="Arial" pitchFamily="34" charset="0"/>
                <a:ea typeface="ＭＳ Ｐゴシック" pitchFamily="34" charset="-128"/>
                <a:sym typeface="Arial" pitchFamily="34" charset="0"/>
              </a:defRPr>
            </a:lvl6pPr>
            <a:lvl7pPr marL="914400" eaLnBrk="0" fontAlgn="base" hangingPunct="0">
              <a:spcBef>
                <a:spcPct val="0"/>
              </a:spcBef>
              <a:spcAft>
                <a:spcPct val="0"/>
              </a:spcAft>
              <a:defRPr sz="2400">
                <a:solidFill>
                  <a:srgbClr val="000000"/>
                </a:solidFill>
                <a:latin typeface="Arial" pitchFamily="34" charset="0"/>
                <a:ea typeface="ＭＳ Ｐゴシック" pitchFamily="34" charset="-128"/>
                <a:sym typeface="Arial" pitchFamily="34" charset="0"/>
              </a:defRPr>
            </a:lvl7pPr>
            <a:lvl8pPr marL="1371600" eaLnBrk="0" fontAlgn="base" hangingPunct="0">
              <a:spcBef>
                <a:spcPct val="0"/>
              </a:spcBef>
              <a:spcAft>
                <a:spcPct val="0"/>
              </a:spcAft>
              <a:defRPr sz="2400">
                <a:solidFill>
                  <a:srgbClr val="000000"/>
                </a:solidFill>
                <a:latin typeface="Arial" pitchFamily="34" charset="0"/>
                <a:ea typeface="ＭＳ Ｐゴシック" pitchFamily="34" charset="-128"/>
                <a:sym typeface="Arial" pitchFamily="34" charset="0"/>
              </a:defRPr>
            </a:lvl8pPr>
            <a:lvl9pPr marL="1828800" eaLnBrk="0" fontAlgn="base" hangingPunct="0">
              <a:spcBef>
                <a:spcPct val="0"/>
              </a:spcBef>
              <a:spcAft>
                <a:spcPct val="0"/>
              </a:spcAft>
              <a:defRPr sz="2400">
                <a:solidFill>
                  <a:srgbClr val="000000"/>
                </a:solidFill>
                <a:latin typeface="Arial" pitchFamily="34" charset="0"/>
                <a:ea typeface="ＭＳ Ｐゴシック" pitchFamily="34" charset="-128"/>
                <a:sym typeface="Arial" pitchFamily="34" charset="0"/>
              </a:defRPr>
            </a:lvl9pPr>
          </a:lstStyle>
          <a:p>
            <a:pPr algn="r" eaLnBrk="1" hangingPunct="1"/>
            <a:fld id="{4CF19362-F150-45A6-9DC2-AB47AE68EFC6}" type="slidenum">
              <a:rPr lang="en-US" altLang="zh-CN" sz="1200">
                <a:solidFill>
                  <a:schemeClr val="tx1"/>
                </a:solidFill>
                <a:latin typeface="Lucida Sans" panose="020B0602030504020204" pitchFamily="34" charset="0"/>
              </a:rPr>
              <a:pPr algn="r" eaLnBrk="1" hangingPunct="1"/>
              <a:t>53</a:t>
            </a:fld>
            <a:endParaRPr lang="en-US" altLang="zh-CN" sz="1200" dirty="0">
              <a:solidFill>
                <a:schemeClr val="tx1"/>
              </a:solidFill>
              <a:latin typeface="Lucida Sans" panose="020B0602030504020204" pitchFamily="34" charset="0"/>
            </a:endParaRPr>
          </a:p>
        </p:txBody>
      </p:sp>
      <p:sp>
        <p:nvSpPr>
          <p:cNvPr id="40963" name="Rectangle 1"/>
          <p:cNvSpPr>
            <a:spLocks noGrp="1" noChangeArrowheads="1"/>
          </p:cNvSpPr>
          <p:nvPr>
            <p:ph type="title"/>
          </p:nvPr>
        </p:nvSpPr>
        <p:spPr/>
        <p:txBody>
          <a:bodyPr rIns="132080">
            <a:normAutofit fontScale="90000"/>
          </a:bodyPr>
          <a:lstStyle/>
          <a:p>
            <a:pPr indent="0" eaLnBrk="1" hangingPunct="1"/>
            <a:r>
              <a:rPr lang="en-US" altLang="zh-CN" dirty="0" smtClean="0">
                <a:ea typeface="ＭＳ Ｐゴシック" pitchFamily="34" charset="-128"/>
              </a:rPr>
              <a:t>Types of Analytics at Amazon / Alibaba</a:t>
            </a:r>
          </a:p>
        </p:txBody>
      </p:sp>
      <p:sp>
        <p:nvSpPr>
          <p:cNvPr id="40964" name="Rectangle 2"/>
          <p:cNvSpPr>
            <a:spLocks noGrp="1" noChangeArrowheads="1"/>
          </p:cNvSpPr>
          <p:nvPr>
            <p:ph type="body" idx="1"/>
          </p:nvPr>
        </p:nvSpPr>
        <p:spPr>
          <a:xfrm>
            <a:off x="619125" y="1295400"/>
            <a:ext cx="8791575" cy="5422900"/>
          </a:xfrm>
        </p:spPr>
        <p:txBody>
          <a:bodyPr rIns="132080"/>
          <a:lstStyle/>
          <a:p>
            <a:pPr eaLnBrk="1" hangingPunct="1"/>
            <a:r>
              <a:rPr lang="en-US" altLang="zh-CN" sz="2400" smtClean="0">
                <a:ea typeface="ＭＳ Ｐゴシック" pitchFamily="34" charset="-128"/>
              </a:rPr>
              <a:t>Basically measure anything possible - A </a:t>
            </a:r>
            <a:r>
              <a:rPr lang="en-US" altLang="zh-CN" sz="2800" b="1" smtClean="0">
                <a:ea typeface="ＭＳ Ｐゴシック" pitchFamily="34" charset="-128"/>
              </a:rPr>
              <a:t>few</a:t>
            </a:r>
            <a:r>
              <a:rPr lang="en-US" altLang="zh-CN" sz="2400" smtClean="0">
                <a:ea typeface="ＭＳ Ｐゴシック" pitchFamily="34" charset="-128"/>
              </a:rPr>
              <a:t> examples:</a:t>
            </a:r>
          </a:p>
        </p:txBody>
      </p:sp>
      <p:sp>
        <p:nvSpPr>
          <p:cNvPr id="40965" name="AutoShape 3"/>
          <p:cNvSpPr>
            <a:spLocks/>
          </p:cNvSpPr>
          <p:nvPr/>
        </p:nvSpPr>
        <p:spPr bwMode="auto">
          <a:xfrm>
            <a:off x="894292" y="2032000"/>
            <a:ext cx="1788583" cy="1270000"/>
          </a:xfrm>
          <a:prstGeom prst="roundRect">
            <a:avLst>
              <a:gd name="adj" fmla="val 15000"/>
            </a:avLst>
          </a:prstGeom>
          <a:solidFill>
            <a:srgbClr val="BDD3E9"/>
          </a:solidFill>
          <a:ln w="12700">
            <a:noFill/>
            <a:round/>
            <a:headEnd/>
            <a:tailEnd/>
          </a:ln>
          <a:effectLst>
            <a:glow rad="101600">
              <a:schemeClr val="accent1">
                <a:lumMod val="75000"/>
                <a:alpha val="75000"/>
              </a:schemeClr>
            </a:glow>
            <a:outerShdw blurRad="50800" dist="38100" dir="2700000" algn="tl" rotWithShape="0">
              <a:srgbClr val="000000">
                <a:alpha val="43000"/>
              </a:srgbClr>
            </a:outerShdw>
            <a:reflection stA="50000" endPos="75000" dist="12700" dir="5400000" sy="-100000" algn="bl" rotWithShape="0"/>
          </a:effectLst>
        </p:spPr>
        <p:txBody>
          <a:bodyPr lIns="0" tIns="0" rIns="40639" bIns="0" anchor="ctr"/>
          <a:lstStyle/>
          <a:p>
            <a:pPr marL="39688">
              <a:defRPr/>
            </a:pPr>
            <a:r>
              <a:rPr lang="en-US" dirty="0">
                <a:solidFill>
                  <a:schemeClr val="tx1"/>
                </a:solidFill>
                <a:latin typeface="Arial" charset="0"/>
                <a:ea typeface="Arial" charset="0"/>
                <a:cs typeface="Arial" charset="0"/>
                <a:sym typeface="Arial" charset="0"/>
              </a:rPr>
              <a:t>Marketing</a:t>
            </a:r>
          </a:p>
        </p:txBody>
      </p:sp>
      <p:sp>
        <p:nvSpPr>
          <p:cNvPr id="40966" name="AutoShape 4"/>
          <p:cNvSpPr>
            <a:spLocks/>
          </p:cNvSpPr>
          <p:nvPr/>
        </p:nvSpPr>
        <p:spPr bwMode="auto">
          <a:xfrm>
            <a:off x="2999317" y="2032000"/>
            <a:ext cx="1788583" cy="1270000"/>
          </a:xfrm>
          <a:prstGeom prst="roundRect">
            <a:avLst>
              <a:gd name="adj" fmla="val 15000"/>
            </a:avLst>
          </a:prstGeom>
          <a:solidFill>
            <a:srgbClr val="BDD3E9"/>
          </a:solidFill>
          <a:ln w="12700">
            <a:noFill/>
            <a:round/>
            <a:headEnd/>
            <a:tailEnd/>
          </a:ln>
          <a:effectLst>
            <a:glow rad="101600">
              <a:schemeClr val="accent1">
                <a:lumMod val="75000"/>
                <a:alpha val="75000"/>
              </a:schemeClr>
            </a:glow>
            <a:outerShdw blurRad="50800" dist="38100" dir="2700000" algn="tl" rotWithShape="0">
              <a:srgbClr val="000000">
                <a:alpha val="43000"/>
              </a:srgbClr>
            </a:outerShdw>
            <a:reflection stA="50000" endPos="75000" dist="12700" dir="5400000" sy="-100000" algn="bl" rotWithShape="0"/>
          </a:effectLst>
        </p:spPr>
        <p:txBody>
          <a:bodyPr lIns="0" tIns="0" rIns="40639" bIns="0" anchor="ctr"/>
          <a:lstStyle/>
          <a:p>
            <a:pPr marL="39688">
              <a:defRPr/>
            </a:pPr>
            <a:r>
              <a:rPr lang="en-US" sz="2000" dirty="0">
                <a:solidFill>
                  <a:schemeClr val="tx1"/>
                </a:solidFill>
                <a:latin typeface="Arial" charset="0"/>
                <a:ea typeface="Arial" charset="0"/>
                <a:cs typeface="Arial" charset="0"/>
                <a:sym typeface="Arial" charset="0"/>
              </a:rPr>
              <a:t>Buyer Experience</a:t>
            </a:r>
          </a:p>
        </p:txBody>
      </p:sp>
      <p:sp>
        <p:nvSpPr>
          <p:cNvPr id="40967" name="AutoShape 5"/>
          <p:cNvSpPr>
            <a:spLocks/>
          </p:cNvSpPr>
          <p:nvPr/>
        </p:nvSpPr>
        <p:spPr bwMode="auto">
          <a:xfrm>
            <a:off x="5104342" y="2032000"/>
            <a:ext cx="1788583" cy="1270000"/>
          </a:xfrm>
          <a:prstGeom prst="roundRect">
            <a:avLst>
              <a:gd name="adj" fmla="val 15000"/>
            </a:avLst>
          </a:prstGeom>
          <a:solidFill>
            <a:srgbClr val="BDD3E9"/>
          </a:solidFill>
          <a:ln w="12700">
            <a:noFill/>
            <a:round/>
            <a:headEnd/>
            <a:tailEnd/>
          </a:ln>
          <a:effectLst>
            <a:glow rad="101600">
              <a:schemeClr val="accent1">
                <a:lumMod val="75000"/>
                <a:alpha val="75000"/>
              </a:schemeClr>
            </a:glow>
            <a:outerShdw blurRad="50800" dist="38100" dir="2700000" algn="tl" rotWithShape="0">
              <a:srgbClr val="000000">
                <a:alpha val="43000"/>
              </a:srgbClr>
            </a:outerShdw>
            <a:reflection stA="50000" endPos="75000" dist="12700" dir="5400000" sy="-100000" algn="bl" rotWithShape="0"/>
          </a:effectLst>
        </p:spPr>
        <p:txBody>
          <a:bodyPr lIns="0" tIns="0" rIns="40639" bIns="0" anchor="ctr"/>
          <a:lstStyle/>
          <a:p>
            <a:pPr marL="39688">
              <a:defRPr/>
            </a:pPr>
            <a:r>
              <a:rPr lang="en-US" sz="2000" dirty="0">
                <a:solidFill>
                  <a:schemeClr val="tx1"/>
                </a:solidFill>
                <a:latin typeface="Arial" charset="0"/>
                <a:ea typeface="Arial" charset="0"/>
                <a:cs typeface="Arial" charset="0"/>
                <a:sym typeface="Arial" charset="0"/>
              </a:rPr>
              <a:t>Finance</a:t>
            </a:r>
          </a:p>
        </p:txBody>
      </p:sp>
      <p:sp>
        <p:nvSpPr>
          <p:cNvPr id="40968" name="AutoShape 6"/>
          <p:cNvSpPr>
            <a:spLocks/>
          </p:cNvSpPr>
          <p:nvPr/>
        </p:nvSpPr>
        <p:spPr bwMode="auto">
          <a:xfrm>
            <a:off x="7209367" y="2032000"/>
            <a:ext cx="1788583" cy="1270000"/>
          </a:xfrm>
          <a:prstGeom prst="roundRect">
            <a:avLst>
              <a:gd name="adj" fmla="val 15000"/>
            </a:avLst>
          </a:prstGeom>
          <a:solidFill>
            <a:srgbClr val="BDD3E9"/>
          </a:solidFill>
          <a:ln w="12700">
            <a:noFill/>
            <a:round/>
            <a:headEnd/>
            <a:tailEnd/>
          </a:ln>
          <a:effectLst>
            <a:glow rad="101600">
              <a:schemeClr val="accent1">
                <a:lumMod val="75000"/>
                <a:alpha val="75000"/>
              </a:schemeClr>
            </a:glow>
            <a:outerShdw blurRad="50800" dist="38100" dir="2700000" algn="tl" rotWithShape="0">
              <a:srgbClr val="000000">
                <a:alpha val="43000"/>
              </a:srgbClr>
            </a:outerShdw>
            <a:reflection stA="50000" endPos="75000" dist="12700" dir="5400000" sy="-100000" algn="bl" rotWithShape="0"/>
          </a:effectLst>
        </p:spPr>
        <p:txBody>
          <a:bodyPr lIns="0" tIns="0" rIns="40639" bIns="0" anchor="ctr"/>
          <a:lstStyle/>
          <a:p>
            <a:pPr marL="39688">
              <a:defRPr/>
            </a:pPr>
            <a:r>
              <a:rPr lang="en-US" sz="2000" dirty="0">
                <a:solidFill>
                  <a:schemeClr val="tx1"/>
                </a:solidFill>
                <a:latin typeface="Arial" charset="0"/>
                <a:ea typeface="Arial" charset="0"/>
                <a:cs typeface="Arial" charset="0"/>
                <a:sym typeface="Arial" charset="0"/>
              </a:rPr>
              <a:t>Trust &amp; Safety</a:t>
            </a:r>
          </a:p>
        </p:txBody>
      </p:sp>
      <p:sp>
        <p:nvSpPr>
          <p:cNvPr id="40969" name="AutoShape 7"/>
          <p:cNvSpPr>
            <a:spLocks/>
          </p:cNvSpPr>
          <p:nvPr/>
        </p:nvSpPr>
        <p:spPr bwMode="auto">
          <a:xfrm>
            <a:off x="880534" y="3530600"/>
            <a:ext cx="1788583" cy="1270000"/>
          </a:xfrm>
          <a:prstGeom prst="roundRect">
            <a:avLst>
              <a:gd name="adj" fmla="val 15000"/>
            </a:avLst>
          </a:prstGeom>
          <a:solidFill>
            <a:srgbClr val="BDD3E9"/>
          </a:solidFill>
          <a:ln w="12700">
            <a:noFill/>
            <a:round/>
            <a:headEnd/>
            <a:tailEnd/>
          </a:ln>
          <a:effectLst>
            <a:glow rad="101600">
              <a:schemeClr val="accent1">
                <a:lumMod val="75000"/>
                <a:alpha val="75000"/>
              </a:schemeClr>
            </a:glow>
            <a:outerShdw blurRad="50800" dist="38100" dir="2700000" algn="tl" rotWithShape="0">
              <a:srgbClr val="000000">
                <a:alpha val="43000"/>
              </a:srgbClr>
            </a:outerShdw>
            <a:reflection stA="50000" endPos="75000" dist="12700" dir="5400000" sy="-100000" algn="bl" rotWithShape="0"/>
          </a:effectLst>
        </p:spPr>
        <p:txBody>
          <a:bodyPr lIns="0" tIns="0" rIns="40639" bIns="0" anchor="ctr"/>
          <a:lstStyle/>
          <a:p>
            <a:pPr marL="39688">
              <a:defRPr/>
            </a:pPr>
            <a:r>
              <a:rPr lang="en-US" sz="2000" dirty="0">
                <a:solidFill>
                  <a:schemeClr val="tx1"/>
                </a:solidFill>
                <a:latin typeface="Arial" charset="0"/>
                <a:ea typeface="Arial" charset="0"/>
                <a:cs typeface="Arial" charset="0"/>
                <a:sym typeface="Arial" charset="0"/>
              </a:rPr>
              <a:t>Technology Operations</a:t>
            </a:r>
          </a:p>
        </p:txBody>
      </p:sp>
      <p:sp>
        <p:nvSpPr>
          <p:cNvPr id="40970" name="AutoShape 8"/>
          <p:cNvSpPr>
            <a:spLocks/>
          </p:cNvSpPr>
          <p:nvPr/>
        </p:nvSpPr>
        <p:spPr bwMode="auto">
          <a:xfrm>
            <a:off x="2999317" y="3530600"/>
            <a:ext cx="1788583" cy="1270000"/>
          </a:xfrm>
          <a:prstGeom prst="roundRect">
            <a:avLst>
              <a:gd name="adj" fmla="val 15000"/>
            </a:avLst>
          </a:prstGeom>
          <a:solidFill>
            <a:srgbClr val="BDD3E9"/>
          </a:solidFill>
          <a:ln w="12700">
            <a:noFill/>
            <a:round/>
            <a:headEnd/>
            <a:tailEnd/>
          </a:ln>
          <a:effectLst>
            <a:glow rad="101600">
              <a:schemeClr val="accent1">
                <a:lumMod val="75000"/>
                <a:alpha val="75000"/>
              </a:schemeClr>
            </a:glow>
            <a:outerShdw blurRad="50800" dist="38100" dir="2700000" algn="tl" rotWithShape="0">
              <a:srgbClr val="000000">
                <a:alpha val="43000"/>
              </a:srgbClr>
            </a:outerShdw>
            <a:reflection stA="50000" endPos="75000" dist="12700" dir="5400000" sy="-100000" algn="bl" rotWithShape="0"/>
          </a:effectLst>
        </p:spPr>
        <p:txBody>
          <a:bodyPr lIns="0" tIns="0" rIns="40639" bIns="0" anchor="ctr"/>
          <a:lstStyle/>
          <a:p>
            <a:pPr marL="39688">
              <a:defRPr/>
            </a:pPr>
            <a:r>
              <a:rPr lang="en-US" sz="2000" dirty="0">
                <a:solidFill>
                  <a:schemeClr val="tx1"/>
                </a:solidFill>
                <a:latin typeface="Arial" charset="0"/>
                <a:ea typeface="Arial" charset="0"/>
                <a:cs typeface="Arial" charset="0"/>
                <a:sym typeface="Arial" charset="0"/>
              </a:rPr>
              <a:t>Customer Service</a:t>
            </a:r>
          </a:p>
        </p:txBody>
      </p:sp>
      <p:sp>
        <p:nvSpPr>
          <p:cNvPr id="40971" name="AutoShape 9"/>
          <p:cNvSpPr>
            <a:spLocks/>
          </p:cNvSpPr>
          <p:nvPr/>
        </p:nvSpPr>
        <p:spPr bwMode="auto">
          <a:xfrm>
            <a:off x="5104342" y="3530600"/>
            <a:ext cx="1788583" cy="1270000"/>
          </a:xfrm>
          <a:prstGeom prst="roundRect">
            <a:avLst>
              <a:gd name="adj" fmla="val 15000"/>
            </a:avLst>
          </a:prstGeom>
          <a:solidFill>
            <a:srgbClr val="BDD3E9"/>
          </a:solidFill>
          <a:ln w="12700">
            <a:noFill/>
            <a:round/>
            <a:headEnd/>
            <a:tailEnd/>
          </a:ln>
          <a:effectLst>
            <a:glow rad="101600">
              <a:schemeClr val="accent1">
                <a:lumMod val="75000"/>
                <a:alpha val="75000"/>
              </a:schemeClr>
            </a:glow>
            <a:outerShdw blurRad="50800" dist="38100" dir="2700000" algn="tl" rotWithShape="0">
              <a:srgbClr val="000000">
                <a:alpha val="43000"/>
              </a:srgbClr>
            </a:outerShdw>
            <a:reflection stA="50000" endPos="75000" dist="12700" dir="5400000" sy="-100000" algn="bl" rotWithShape="0"/>
          </a:effectLst>
        </p:spPr>
        <p:txBody>
          <a:bodyPr lIns="0" tIns="0" rIns="40639" bIns="0" anchor="ctr"/>
          <a:lstStyle/>
          <a:p>
            <a:pPr marL="39688">
              <a:defRPr/>
            </a:pPr>
            <a:r>
              <a:rPr lang="en-US" sz="2000" dirty="0">
                <a:solidFill>
                  <a:schemeClr val="tx1"/>
                </a:solidFill>
                <a:latin typeface="Arial" charset="0"/>
                <a:ea typeface="Arial" charset="0"/>
                <a:cs typeface="Arial" charset="0"/>
                <a:sym typeface="Arial" charset="0"/>
              </a:rPr>
              <a:t>Loyalty</a:t>
            </a:r>
          </a:p>
        </p:txBody>
      </p:sp>
      <p:sp>
        <p:nvSpPr>
          <p:cNvPr id="40972" name="AutoShape 10"/>
          <p:cNvSpPr>
            <a:spLocks/>
          </p:cNvSpPr>
          <p:nvPr/>
        </p:nvSpPr>
        <p:spPr bwMode="auto">
          <a:xfrm>
            <a:off x="7209367" y="3530600"/>
            <a:ext cx="1788583" cy="1270000"/>
          </a:xfrm>
          <a:prstGeom prst="roundRect">
            <a:avLst>
              <a:gd name="adj" fmla="val 15000"/>
            </a:avLst>
          </a:prstGeom>
          <a:solidFill>
            <a:srgbClr val="BDD3E9"/>
          </a:solidFill>
          <a:ln w="12700">
            <a:noFill/>
            <a:round/>
            <a:headEnd/>
            <a:tailEnd/>
          </a:ln>
          <a:effectLst>
            <a:glow rad="101600">
              <a:schemeClr val="accent1">
                <a:lumMod val="75000"/>
                <a:alpha val="75000"/>
              </a:schemeClr>
            </a:glow>
            <a:outerShdw blurRad="50800" dist="38100" dir="2700000" algn="tl" rotWithShape="0">
              <a:srgbClr val="000000">
                <a:alpha val="43000"/>
              </a:srgbClr>
            </a:outerShdw>
            <a:reflection stA="50000" endPos="75000" dist="12700" dir="5400000" sy="-100000" algn="bl" rotWithShape="0"/>
          </a:effectLst>
        </p:spPr>
        <p:txBody>
          <a:bodyPr lIns="0" tIns="0" rIns="40639" bIns="0" anchor="ctr"/>
          <a:lstStyle/>
          <a:p>
            <a:pPr marL="39688">
              <a:defRPr/>
            </a:pPr>
            <a:r>
              <a:rPr lang="en-US" sz="2000" dirty="0">
                <a:solidFill>
                  <a:schemeClr val="tx1"/>
                </a:solidFill>
                <a:latin typeface="Arial" charset="0"/>
                <a:ea typeface="Arial" charset="0"/>
                <a:cs typeface="Arial" charset="0"/>
                <a:sym typeface="Arial" charset="0"/>
              </a:rPr>
              <a:t>Information Security</a:t>
            </a:r>
          </a:p>
        </p:txBody>
      </p:sp>
      <p:sp>
        <p:nvSpPr>
          <p:cNvPr id="40973" name="AutoShape 11"/>
          <p:cNvSpPr>
            <a:spLocks/>
          </p:cNvSpPr>
          <p:nvPr/>
        </p:nvSpPr>
        <p:spPr bwMode="auto">
          <a:xfrm>
            <a:off x="866775" y="5041900"/>
            <a:ext cx="1788583" cy="1270000"/>
          </a:xfrm>
          <a:prstGeom prst="roundRect">
            <a:avLst>
              <a:gd name="adj" fmla="val 15000"/>
            </a:avLst>
          </a:prstGeom>
          <a:solidFill>
            <a:srgbClr val="BDD3E9"/>
          </a:solidFill>
          <a:ln w="12700">
            <a:noFill/>
            <a:round/>
            <a:headEnd/>
            <a:tailEnd/>
          </a:ln>
          <a:effectLst>
            <a:glow rad="101600">
              <a:schemeClr val="accent1">
                <a:lumMod val="75000"/>
                <a:alpha val="75000"/>
              </a:schemeClr>
            </a:glow>
            <a:outerShdw blurRad="50800" dist="38100" dir="2700000" algn="tl" rotWithShape="0">
              <a:srgbClr val="000000">
                <a:alpha val="43000"/>
              </a:srgbClr>
            </a:outerShdw>
            <a:reflection stA="50000" endPos="75000" dist="12700" dir="5400000" sy="-100000" algn="bl" rotWithShape="0"/>
          </a:effectLst>
        </p:spPr>
        <p:txBody>
          <a:bodyPr lIns="0" tIns="0" rIns="40639" bIns="0" anchor="ctr"/>
          <a:lstStyle/>
          <a:p>
            <a:pPr marL="39688">
              <a:defRPr/>
            </a:pPr>
            <a:r>
              <a:rPr lang="en-US" sz="1800" dirty="0">
                <a:solidFill>
                  <a:schemeClr val="tx1"/>
                </a:solidFill>
                <a:latin typeface="Arial" charset="0"/>
                <a:ea typeface="Arial" charset="0"/>
                <a:cs typeface="Arial" charset="0"/>
                <a:sym typeface="Arial" charset="0"/>
              </a:rPr>
              <a:t>Infrastructure</a:t>
            </a:r>
          </a:p>
        </p:txBody>
      </p:sp>
      <p:sp>
        <p:nvSpPr>
          <p:cNvPr id="40974" name="AutoShape 12"/>
          <p:cNvSpPr>
            <a:spLocks/>
          </p:cNvSpPr>
          <p:nvPr/>
        </p:nvSpPr>
        <p:spPr bwMode="auto">
          <a:xfrm>
            <a:off x="2999317" y="5041900"/>
            <a:ext cx="1788583" cy="1270000"/>
          </a:xfrm>
          <a:prstGeom prst="roundRect">
            <a:avLst>
              <a:gd name="adj" fmla="val 15000"/>
            </a:avLst>
          </a:prstGeom>
          <a:solidFill>
            <a:srgbClr val="BDD3E9"/>
          </a:solidFill>
          <a:ln w="12700">
            <a:noFill/>
            <a:round/>
            <a:headEnd/>
            <a:tailEnd/>
          </a:ln>
          <a:effectLst>
            <a:glow rad="101600">
              <a:schemeClr val="accent1">
                <a:lumMod val="75000"/>
                <a:alpha val="75000"/>
              </a:schemeClr>
            </a:glow>
            <a:outerShdw blurRad="50800" dist="38100" dir="2700000" algn="tl" rotWithShape="0">
              <a:srgbClr val="000000">
                <a:alpha val="43000"/>
              </a:srgbClr>
            </a:outerShdw>
            <a:reflection stA="50000" endPos="75000" dist="12700" dir="5400000" sy="-100000" algn="bl" rotWithShape="0"/>
          </a:effectLst>
        </p:spPr>
        <p:txBody>
          <a:bodyPr lIns="0" tIns="0" rIns="40639" bIns="0" anchor="ctr"/>
          <a:lstStyle/>
          <a:p>
            <a:pPr marL="39688">
              <a:defRPr/>
            </a:pPr>
            <a:r>
              <a:rPr lang="en-US" sz="2000" dirty="0">
                <a:solidFill>
                  <a:schemeClr val="tx1"/>
                </a:solidFill>
                <a:latin typeface="Arial" charset="0"/>
                <a:ea typeface="Arial" charset="0"/>
                <a:cs typeface="Arial" charset="0"/>
                <a:sym typeface="Arial" charset="0"/>
              </a:rPr>
              <a:t>Finding</a:t>
            </a:r>
          </a:p>
        </p:txBody>
      </p:sp>
      <p:sp>
        <p:nvSpPr>
          <p:cNvPr id="40975" name="AutoShape 13"/>
          <p:cNvSpPr>
            <a:spLocks/>
          </p:cNvSpPr>
          <p:nvPr/>
        </p:nvSpPr>
        <p:spPr bwMode="auto">
          <a:xfrm>
            <a:off x="5104342" y="5041900"/>
            <a:ext cx="1788583" cy="1270000"/>
          </a:xfrm>
          <a:prstGeom prst="roundRect">
            <a:avLst>
              <a:gd name="adj" fmla="val 15000"/>
            </a:avLst>
          </a:prstGeom>
          <a:solidFill>
            <a:srgbClr val="BDD3E9"/>
          </a:solidFill>
          <a:ln w="12700">
            <a:noFill/>
            <a:round/>
            <a:headEnd/>
            <a:tailEnd/>
          </a:ln>
          <a:effectLst>
            <a:glow rad="101600">
              <a:schemeClr val="accent1">
                <a:lumMod val="75000"/>
                <a:alpha val="75000"/>
              </a:schemeClr>
            </a:glow>
            <a:outerShdw blurRad="50800" dist="38100" dir="2700000" algn="tl" rotWithShape="0">
              <a:srgbClr val="000000">
                <a:alpha val="43000"/>
              </a:srgbClr>
            </a:outerShdw>
            <a:reflection stA="50000" endPos="75000" dist="12700" dir="5400000" sy="-100000" algn="bl" rotWithShape="0"/>
          </a:effectLst>
        </p:spPr>
        <p:txBody>
          <a:bodyPr lIns="0" tIns="0" rIns="40639" bIns="0" anchor="ctr"/>
          <a:lstStyle/>
          <a:p>
            <a:pPr marL="39688">
              <a:defRPr/>
            </a:pPr>
            <a:r>
              <a:rPr lang="en-US" sz="2000" dirty="0">
                <a:solidFill>
                  <a:schemeClr val="tx1"/>
                </a:solidFill>
                <a:latin typeface="Arial" charset="0"/>
                <a:ea typeface="Arial" charset="0"/>
                <a:cs typeface="Arial" charset="0"/>
                <a:sym typeface="Arial" charset="0"/>
              </a:rPr>
              <a:t>User Behavior</a:t>
            </a:r>
          </a:p>
        </p:txBody>
      </p:sp>
      <p:sp>
        <p:nvSpPr>
          <p:cNvPr id="40976" name="AutoShape 14"/>
          <p:cNvSpPr>
            <a:spLocks/>
          </p:cNvSpPr>
          <p:nvPr/>
        </p:nvSpPr>
        <p:spPr bwMode="auto">
          <a:xfrm>
            <a:off x="7209367" y="5041900"/>
            <a:ext cx="1788583" cy="1270000"/>
          </a:xfrm>
          <a:prstGeom prst="roundRect">
            <a:avLst>
              <a:gd name="adj" fmla="val 15000"/>
            </a:avLst>
          </a:prstGeom>
          <a:solidFill>
            <a:srgbClr val="BDD3E9"/>
          </a:solidFill>
          <a:ln w="12700">
            <a:noFill/>
            <a:round/>
            <a:headEnd/>
            <a:tailEnd/>
          </a:ln>
          <a:effectLst>
            <a:glow rad="101600">
              <a:schemeClr val="accent1">
                <a:lumMod val="75000"/>
                <a:alpha val="75000"/>
              </a:schemeClr>
            </a:glow>
            <a:outerShdw blurRad="50800" dist="38100" dir="2700000" algn="tl" rotWithShape="0">
              <a:srgbClr val="000000">
                <a:alpha val="43000"/>
              </a:srgbClr>
            </a:outerShdw>
            <a:reflection stA="50000" endPos="75000" dist="12700" dir="5400000" sy="-100000" algn="bl" rotWithShape="0"/>
          </a:effectLst>
        </p:spPr>
        <p:txBody>
          <a:bodyPr lIns="0" tIns="0" rIns="40639" bIns="0" anchor="ctr"/>
          <a:lstStyle/>
          <a:p>
            <a:pPr marL="39688">
              <a:defRPr/>
            </a:pPr>
            <a:r>
              <a:rPr lang="en-US" sz="2000" dirty="0">
                <a:solidFill>
                  <a:schemeClr val="tx1"/>
                </a:solidFill>
                <a:latin typeface="Arial" charset="0"/>
                <a:ea typeface="Arial" charset="0"/>
                <a:cs typeface="Arial" charset="0"/>
                <a:sym typeface="Arial" charset="0"/>
              </a:rPr>
              <a:t>Seller Experience</a:t>
            </a:r>
          </a:p>
        </p:txBody>
      </p:sp>
    </p:spTree>
    <p:extLst>
      <p:ext uri="{BB962C8B-B14F-4D97-AF65-F5344CB8AC3E}">
        <p14:creationId xmlns:p14="http://schemas.microsoft.com/office/powerpoint/2010/main" val="1672877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Mining?</a:t>
            </a:r>
            <a:endParaRPr lang="en-US" dirty="0"/>
          </a:p>
        </p:txBody>
      </p:sp>
      <p:sp>
        <p:nvSpPr>
          <p:cNvPr id="3" name="Content Placeholder 2"/>
          <p:cNvSpPr>
            <a:spLocks noGrp="1"/>
          </p:cNvSpPr>
          <p:nvPr>
            <p:ph idx="1"/>
          </p:nvPr>
        </p:nvSpPr>
        <p:spPr/>
        <p:txBody>
          <a:bodyPr>
            <a:normAutofit/>
          </a:bodyPr>
          <a:lstStyle/>
          <a:p>
            <a:r>
              <a:rPr lang="en-US" dirty="0"/>
              <a:t>Discovery of </a:t>
            </a:r>
            <a:r>
              <a:rPr lang="en-US" dirty="0">
                <a:solidFill>
                  <a:srgbClr val="0000FF"/>
                </a:solidFill>
              </a:rPr>
              <a:t>patterns and models</a:t>
            </a:r>
            <a:r>
              <a:rPr lang="en-US" dirty="0"/>
              <a:t> that are:</a:t>
            </a:r>
          </a:p>
          <a:p>
            <a:pPr lvl="1"/>
            <a:r>
              <a:rPr lang="en-US" dirty="0" smtClean="0">
                <a:solidFill>
                  <a:srgbClr val="FF0000"/>
                </a:solidFill>
              </a:rPr>
              <a:t>Valid</a:t>
            </a:r>
            <a:r>
              <a:rPr lang="en-US" dirty="0">
                <a:solidFill>
                  <a:srgbClr val="FF0000"/>
                </a:solidFill>
              </a:rPr>
              <a:t>:</a:t>
            </a:r>
            <a:r>
              <a:rPr lang="en-US" dirty="0"/>
              <a:t> hold on new data with some </a:t>
            </a:r>
            <a:r>
              <a:rPr lang="en-US" dirty="0" smtClean="0"/>
              <a:t>certainty</a:t>
            </a:r>
          </a:p>
          <a:p>
            <a:pPr lvl="1"/>
            <a:r>
              <a:rPr lang="en-US" dirty="0" smtClean="0">
                <a:solidFill>
                  <a:srgbClr val="FF0000"/>
                </a:solidFill>
              </a:rPr>
              <a:t>Useful</a:t>
            </a:r>
            <a:r>
              <a:rPr lang="en-US" dirty="0">
                <a:solidFill>
                  <a:srgbClr val="FF0000"/>
                </a:solidFill>
              </a:rPr>
              <a:t>:</a:t>
            </a:r>
            <a:r>
              <a:rPr lang="en-US" dirty="0"/>
              <a:t> should be possible to act on the </a:t>
            </a:r>
            <a:r>
              <a:rPr lang="en-US" dirty="0" smtClean="0"/>
              <a:t>item</a:t>
            </a:r>
          </a:p>
          <a:p>
            <a:pPr lvl="1"/>
            <a:r>
              <a:rPr lang="en-US" dirty="0" smtClean="0">
                <a:solidFill>
                  <a:srgbClr val="FF0000"/>
                </a:solidFill>
              </a:rPr>
              <a:t>Unexpected</a:t>
            </a:r>
            <a:r>
              <a:rPr lang="en-US" dirty="0">
                <a:solidFill>
                  <a:srgbClr val="FF0000"/>
                </a:solidFill>
              </a:rPr>
              <a:t>:</a:t>
            </a:r>
            <a:r>
              <a:rPr lang="en-US" dirty="0"/>
              <a:t> non-obvious to the </a:t>
            </a:r>
            <a:r>
              <a:rPr lang="en-US" dirty="0" smtClean="0"/>
              <a:t>system</a:t>
            </a:r>
          </a:p>
          <a:p>
            <a:pPr lvl="1"/>
            <a:r>
              <a:rPr lang="en-US" dirty="0" smtClean="0">
                <a:solidFill>
                  <a:srgbClr val="FF0000"/>
                </a:solidFill>
              </a:rPr>
              <a:t>Understandable</a:t>
            </a:r>
            <a:r>
              <a:rPr lang="en-US" dirty="0">
                <a:solidFill>
                  <a:srgbClr val="FF0000"/>
                </a:solidFill>
              </a:rPr>
              <a:t>:</a:t>
            </a:r>
            <a:r>
              <a:rPr lang="en-US" dirty="0"/>
              <a:t> humans should be able to interpret the </a:t>
            </a:r>
            <a:r>
              <a:rPr lang="en-US" dirty="0" smtClean="0"/>
              <a:t>pattern</a:t>
            </a:r>
          </a:p>
          <a:p>
            <a:r>
              <a:rPr lang="en-US" dirty="0" smtClean="0"/>
              <a:t>A particular data analytics technique</a:t>
            </a:r>
            <a:endParaRPr 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54</a:t>
            </a:fld>
            <a:endParaRPr lang="en-US"/>
          </a:p>
        </p:txBody>
      </p:sp>
    </p:spTree>
    <p:extLst>
      <p:ext uri="{BB962C8B-B14F-4D97-AF65-F5344CB8AC3E}">
        <p14:creationId xmlns:p14="http://schemas.microsoft.com/office/powerpoint/2010/main" val="31583611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Mining Tasks</a:t>
            </a:r>
            <a:endParaRPr lang="en-US" dirty="0"/>
          </a:p>
        </p:txBody>
      </p:sp>
      <p:sp>
        <p:nvSpPr>
          <p:cNvPr id="3" name="Content Placeholder 2"/>
          <p:cNvSpPr>
            <a:spLocks noGrp="1"/>
          </p:cNvSpPr>
          <p:nvPr>
            <p:ph idx="1"/>
          </p:nvPr>
        </p:nvSpPr>
        <p:spPr>
          <a:xfrm>
            <a:off x="495300" y="1600201"/>
            <a:ext cx="8915400" cy="4525963"/>
          </a:xfrm>
        </p:spPr>
        <p:txBody>
          <a:bodyPr/>
          <a:lstStyle/>
          <a:p>
            <a:r>
              <a:rPr lang="en-US" dirty="0" smtClean="0">
                <a:solidFill>
                  <a:srgbClr val="0000FF"/>
                </a:solidFill>
              </a:rPr>
              <a:t>Descriptive </a:t>
            </a:r>
            <a:r>
              <a:rPr lang="en-US" dirty="0">
                <a:solidFill>
                  <a:srgbClr val="0000FF"/>
                </a:solidFill>
              </a:rPr>
              <a:t>Methods</a:t>
            </a:r>
            <a:r>
              <a:rPr lang="en-US" b="1" dirty="0"/>
              <a:t> </a:t>
            </a:r>
            <a:endParaRPr lang="en-US" b="1" dirty="0" smtClean="0"/>
          </a:p>
          <a:p>
            <a:pPr lvl="1"/>
            <a:r>
              <a:rPr lang="en-US" dirty="0" smtClean="0"/>
              <a:t>Find </a:t>
            </a:r>
            <a:r>
              <a:rPr lang="en-US" dirty="0"/>
              <a:t>human-interpretable patterns that describe the data </a:t>
            </a:r>
          </a:p>
          <a:p>
            <a:r>
              <a:rPr lang="en-US" dirty="0" smtClean="0">
                <a:solidFill>
                  <a:srgbClr val="0000FF"/>
                </a:solidFill>
              </a:rPr>
              <a:t>Predictive </a:t>
            </a:r>
            <a:r>
              <a:rPr lang="en-US" dirty="0">
                <a:solidFill>
                  <a:srgbClr val="0000FF"/>
                </a:solidFill>
              </a:rPr>
              <a:t>Methods</a:t>
            </a:r>
            <a:r>
              <a:rPr lang="en-US" b="1" dirty="0"/>
              <a:t> </a:t>
            </a:r>
            <a:endParaRPr lang="en-US" b="1" dirty="0" smtClean="0"/>
          </a:p>
          <a:p>
            <a:pPr lvl="1"/>
            <a:r>
              <a:rPr lang="en-US" dirty="0" smtClean="0"/>
              <a:t>Use </a:t>
            </a:r>
            <a:r>
              <a:rPr lang="en-US" dirty="0"/>
              <a:t>some variables to predict unknown or future values of other variables </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55</a:t>
            </a:fld>
            <a:endParaRPr lang="en-US" dirty="0"/>
          </a:p>
        </p:txBody>
      </p:sp>
    </p:spTree>
    <p:extLst>
      <p:ext uri="{BB962C8B-B14F-4D97-AF65-F5344CB8AC3E}">
        <p14:creationId xmlns:p14="http://schemas.microsoft.com/office/powerpoint/2010/main" val="42393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Mining: Culture</a:t>
            </a:r>
            <a:endParaRPr lang="en-US" dirty="0"/>
          </a:p>
        </p:txBody>
      </p:sp>
      <p:sp>
        <p:nvSpPr>
          <p:cNvPr id="6" name="Text Placeholder 5"/>
          <p:cNvSpPr>
            <a:spLocks noGrp="1"/>
          </p:cNvSpPr>
          <p:nvPr>
            <p:ph type="body" idx="1"/>
          </p:nvPr>
        </p:nvSpPr>
        <p:spPr>
          <a:xfrm>
            <a:off x="495300" y="1556792"/>
            <a:ext cx="8904194" cy="1512168"/>
          </a:xfrm>
        </p:spPr>
        <p:txBody>
          <a:bodyPr>
            <a:normAutofit/>
          </a:bodyPr>
          <a:lstStyle/>
          <a:p>
            <a:pPr marL="342900" indent="-342900">
              <a:lnSpc>
                <a:spcPct val="80000"/>
              </a:lnSpc>
              <a:buFont typeface="Arial" pitchFamily="34" charset="0"/>
              <a:buChar char="•"/>
            </a:pPr>
            <a:r>
              <a:rPr lang="en-US" sz="3000" b="0" dirty="0">
                <a:solidFill>
                  <a:srgbClr val="0000FF"/>
                </a:solidFill>
              </a:rPr>
              <a:t>Data mining overlaps with</a:t>
            </a:r>
            <a:r>
              <a:rPr lang="en-US" sz="3000" b="0" dirty="0" smtClean="0">
                <a:solidFill>
                  <a:srgbClr val="0000FF"/>
                </a:solidFill>
              </a:rPr>
              <a:t>:</a:t>
            </a:r>
          </a:p>
          <a:p>
            <a:pPr marL="742950" lvl="1" indent="-285750">
              <a:lnSpc>
                <a:spcPct val="80000"/>
              </a:lnSpc>
              <a:buFont typeface="Arial" pitchFamily="34" charset="0"/>
              <a:buChar char="–"/>
            </a:pPr>
            <a:r>
              <a:rPr lang="en-US" sz="2200" b="0" dirty="0" smtClean="0">
                <a:solidFill>
                  <a:srgbClr val="FF0000"/>
                </a:solidFill>
              </a:rPr>
              <a:t>Databases (DB): </a:t>
            </a:r>
            <a:r>
              <a:rPr lang="en-US" sz="2200" b="0" dirty="0"/>
              <a:t>Large-scale data, simple </a:t>
            </a:r>
            <a:r>
              <a:rPr lang="en-US" sz="2200" b="0" dirty="0" smtClean="0"/>
              <a:t>queries</a:t>
            </a:r>
          </a:p>
          <a:p>
            <a:pPr marL="742950" lvl="1" indent="-285750">
              <a:lnSpc>
                <a:spcPct val="80000"/>
              </a:lnSpc>
              <a:buFont typeface="Arial" pitchFamily="34" charset="0"/>
              <a:buChar char="–"/>
            </a:pPr>
            <a:r>
              <a:rPr lang="en-US" sz="2200" b="0" dirty="0" smtClean="0">
                <a:solidFill>
                  <a:srgbClr val="FF0000"/>
                </a:solidFill>
              </a:rPr>
              <a:t>Machine learning (ML):</a:t>
            </a:r>
            <a:r>
              <a:rPr lang="en-US" sz="2200" b="0" dirty="0" smtClean="0"/>
              <a:t> </a:t>
            </a:r>
            <a:r>
              <a:rPr lang="en-US" sz="2200" b="0" dirty="0"/>
              <a:t>Small data, Complex models </a:t>
            </a:r>
            <a:endParaRPr lang="en-US" sz="2200" b="0" dirty="0" smtClean="0"/>
          </a:p>
          <a:p>
            <a:pPr marL="742950" lvl="1" indent="-285750">
              <a:lnSpc>
                <a:spcPct val="80000"/>
              </a:lnSpc>
              <a:buFont typeface="Arial" pitchFamily="34" charset="0"/>
              <a:buChar char="–"/>
            </a:pPr>
            <a:r>
              <a:rPr lang="en-US" sz="2200" b="0" dirty="0" smtClean="0">
                <a:solidFill>
                  <a:srgbClr val="FF0000"/>
                </a:solidFill>
              </a:rPr>
              <a:t>Statistics (stats):</a:t>
            </a:r>
            <a:r>
              <a:rPr lang="en-US" sz="2200" b="0" dirty="0" smtClean="0"/>
              <a:t> </a:t>
            </a:r>
            <a:r>
              <a:rPr lang="en-US" sz="2200" b="0" dirty="0"/>
              <a:t>Predictive Models</a:t>
            </a:r>
            <a:r>
              <a:rPr lang="en-US" b="0" dirty="0"/>
              <a:t> </a:t>
            </a:r>
            <a:endParaRPr lang="en-US" dirty="0"/>
          </a:p>
        </p:txBody>
      </p:sp>
      <p:sp>
        <p:nvSpPr>
          <p:cNvPr id="3" name="Content Placeholder 2"/>
          <p:cNvSpPr>
            <a:spLocks noGrp="1"/>
          </p:cNvSpPr>
          <p:nvPr>
            <p:ph sz="half" idx="2"/>
          </p:nvPr>
        </p:nvSpPr>
        <p:spPr>
          <a:xfrm>
            <a:off x="495300" y="3140968"/>
            <a:ext cx="5159778" cy="3528392"/>
          </a:xfrm>
        </p:spPr>
        <p:txBody>
          <a:bodyPr>
            <a:normAutofit fontScale="92500" lnSpcReduction="20000"/>
          </a:bodyPr>
          <a:lstStyle/>
          <a:p>
            <a:r>
              <a:rPr lang="en-US" sz="3500" dirty="0" smtClean="0">
                <a:solidFill>
                  <a:srgbClr val="0000FF"/>
                </a:solidFill>
              </a:rPr>
              <a:t>Different </a:t>
            </a:r>
            <a:r>
              <a:rPr lang="en-US" sz="3500" dirty="0">
                <a:solidFill>
                  <a:srgbClr val="0000FF"/>
                </a:solidFill>
              </a:rPr>
              <a:t>cultures:</a:t>
            </a:r>
            <a:r>
              <a:rPr lang="en-US" sz="3500" b="1" dirty="0"/>
              <a:t> </a:t>
            </a:r>
            <a:endParaRPr lang="en-US" sz="3500" b="1" dirty="0" smtClean="0"/>
          </a:p>
          <a:p>
            <a:pPr lvl="1"/>
            <a:r>
              <a:rPr lang="en-US" sz="2600" dirty="0" smtClean="0"/>
              <a:t>To </a:t>
            </a:r>
            <a:r>
              <a:rPr lang="en-US" sz="2600" dirty="0"/>
              <a:t>a </a:t>
            </a:r>
            <a:r>
              <a:rPr lang="en-US" sz="2600" dirty="0" smtClean="0"/>
              <a:t>DB </a:t>
            </a:r>
            <a:r>
              <a:rPr lang="en-US" sz="2600" dirty="0"/>
              <a:t>person, data mining is an extreme form of </a:t>
            </a:r>
            <a:r>
              <a:rPr lang="en-US" sz="2600" dirty="0">
                <a:solidFill>
                  <a:srgbClr val="FF0000"/>
                </a:solidFill>
              </a:rPr>
              <a:t>analytic processing</a:t>
            </a:r>
            <a:r>
              <a:rPr lang="en-US" sz="2600" b="1" dirty="0"/>
              <a:t> </a:t>
            </a:r>
            <a:r>
              <a:rPr lang="en-US" sz="2600" dirty="0"/>
              <a:t>– queries that examine large amounts of data </a:t>
            </a:r>
            <a:endParaRPr lang="en-US" sz="2600" dirty="0" smtClean="0"/>
          </a:p>
          <a:p>
            <a:pPr lvl="2"/>
            <a:r>
              <a:rPr lang="en-US" sz="2400" dirty="0" smtClean="0"/>
              <a:t>Result </a:t>
            </a:r>
            <a:r>
              <a:rPr lang="en-US" sz="2400" dirty="0"/>
              <a:t>is the query answer </a:t>
            </a:r>
          </a:p>
          <a:p>
            <a:pPr lvl="1"/>
            <a:r>
              <a:rPr lang="en-US" sz="2600" dirty="0" smtClean="0"/>
              <a:t>To </a:t>
            </a:r>
            <a:r>
              <a:rPr lang="en-US" sz="2600" dirty="0"/>
              <a:t>a stats/ML person, data-mining is the </a:t>
            </a:r>
            <a:r>
              <a:rPr lang="en-US" sz="2600" dirty="0">
                <a:solidFill>
                  <a:srgbClr val="FF0000"/>
                </a:solidFill>
              </a:rPr>
              <a:t>inference of models</a:t>
            </a:r>
            <a:r>
              <a:rPr lang="en-US" sz="2600" b="1" dirty="0"/>
              <a:t> </a:t>
            </a:r>
            <a:endParaRPr lang="en-US" sz="2600" b="1" dirty="0" smtClean="0"/>
          </a:p>
          <a:p>
            <a:pPr lvl="2"/>
            <a:r>
              <a:rPr lang="en-US" sz="2400" dirty="0" smtClean="0"/>
              <a:t>Result </a:t>
            </a:r>
            <a:r>
              <a:rPr lang="en-US" sz="2400" dirty="0"/>
              <a:t>is the parameters of the model </a:t>
            </a:r>
          </a:p>
          <a:p>
            <a:pPr lvl="1"/>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56</a:t>
            </a:fld>
            <a:endParaRPr lang="en-US"/>
          </a:p>
        </p:txBody>
      </p:sp>
      <p:sp>
        <p:nvSpPr>
          <p:cNvPr id="9" name="Oval 8"/>
          <p:cNvSpPr>
            <a:spLocks noChangeAspect="1"/>
          </p:cNvSpPr>
          <p:nvPr/>
        </p:nvSpPr>
        <p:spPr>
          <a:xfrm>
            <a:off x="5665479" y="2780928"/>
            <a:ext cx="2329859" cy="2016224"/>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Statistics/</a:t>
            </a:r>
          </a:p>
          <a:p>
            <a:pPr algn="ctr"/>
            <a:r>
              <a:rPr lang="en-US" sz="2000" dirty="0" smtClean="0">
                <a:solidFill>
                  <a:schemeClr val="tx1"/>
                </a:solidFill>
              </a:rPr>
              <a:t>AI</a:t>
            </a:r>
            <a:endParaRPr lang="en-US" sz="2000" dirty="0">
              <a:solidFill>
                <a:schemeClr val="tx1"/>
              </a:solidFill>
            </a:endParaRPr>
          </a:p>
        </p:txBody>
      </p:sp>
      <p:sp>
        <p:nvSpPr>
          <p:cNvPr id="10" name="Oval 9"/>
          <p:cNvSpPr>
            <a:spLocks noChangeAspect="1"/>
          </p:cNvSpPr>
          <p:nvPr/>
        </p:nvSpPr>
        <p:spPr>
          <a:xfrm>
            <a:off x="7605295" y="2780928"/>
            <a:ext cx="2329859" cy="2016224"/>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Machine learning/</a:t>
            </a:r>
          </a:p>
          <a:p>
            <a:pPr algn="ctr"/>
            <a:r>
              <a:rPr lang="en-US" sz="2000" dirty="0" smtClean="0">
                <a:solidFill>
                  <a:schemeClr val="tx1"/>
                </a:solidFill>
              </a:rPr>
              <a:t>Pattern Recognition</a:t>
            </a:r>
            <a:endParaRPr lang="en-US" sz="2000" dirty="0">
              <a:solidFill>
                <a:schemeClr val="tx1"/>
              </a:solidFill>
            </a:endParaRPr>
          </a:p>
        </p:txBody>
      </p:sp>
      <p:sp>
        <p:nvSpPr>
          <p:cNvPr id="11" name="Oval 10"/>
          <p:cNvSpPr>
            <a:spLocks noChangeAspect="1"/>
          </p:cNvSpPr>
          <p:nvPr/>
        </p:nvSpPr>
        <p:spPr>
          <a:xfrm>
            <a:off x="6513173" y="4577629"/>
            <a:ext cx="2167483" cy="1875707"/>
          </a:xfrm>
          <a:prstGeom prst="ellipse">
            <a:avLst/>
          </a:prstGeom>
          <a:solidFill>
            <a:schemeClr val="tx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Database systems</a:t>
            </a:r>
            <a:endParaRPr lang="en-US" sz="2000" dirty="0">
              <a:solidFill>
                <a:schemeClr val="tx1"/>
              </a:solidFill>
            </a:endParaRPr>
          </a:p>
        </p:txBody>
      </p:sp>
      <p:sp>
        <p:nvSpPr>
          <p:cNvPr id="12" name="Oval 11"/>
          <p:cNvSpPr/>
          <p:nvPr/>
        </p:nvSpPr>
        <p:spPr>
          <a:xfrm>
            <a:off x="6753201" y="3789040"/>
            <a:ext cx="1440160" cy="1296144"/>
          </a:xfrm>
          <a:prstGeom prst="ellipse">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rgbClr val="FF0000"/>
                </a:solidFill>
              </a:rPr>
              <a:t>Data Mining</a:t>
            </a:r>
            <a:endParaRPr lang="en-US" sz="2200" dirty="0">
              <a:solidFill>
                <a:srgbClr val="FF0000"/>
              </a:solidFill>
            </a:endParaRPr>
          </a:p>
        </p:txBody>
      </p:sp>
    </p:spTree>
    <p:extLst>
      <p:ext uri="{BB962C8B-B14F-4D97-AF65-F5344CB8AC3E}">
        <p14:creationId xmlns:p14="http://schemas.microsoft.com/office/powerpoint/2010/main" val="235936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Relation between Data Mining and Data Analytics</a:t>
            </a:r>
            <a:endParaRPr lang="en-US" dirty="0"/>
          </a:p>
        </p:txBody>
      </p:sp>
      <p:sp>
        <p:nvSpPr>
          <p:cNvPr id="9" name="Content Placeholder 8"/>
          <p:cNvSpPr>
            <a:spLocks noGrp="1"/>
          </p:cNvSpPr>
          <p:nvPr>
            <p:ph idx="1"/>
          </p:nvPr>
        </p:nvSpPr>
        <p:spPr/>
        <p:txBody>
          <a:bodyPr/>
          <a:lstStyle/>
          <a:p>
            <a:r>
              <a:rPr lang="en-US" dirty="0"/>
              <a:t>Analytics include both </a:t>
            </a:r>
            <a:r>
              <a:rPr lang="en-US" dirty="0">
                <a:solidFill>
                  <a:srgbClr val="0000FF"/>
                </a:solidFill>
              </a:rPr>
              <a:t>data analysis (mining)</a:t>
            </a:r>
            <a:r>
              <a:rPr lang="en-US" dirty="0"/>
              <a:t> and </a:t>
            </a:r>
            <a:r>
              <a:rPr lang="en-US" dirty="0">
                <a:solidFill>
                  <a:srgbClr val="0000FF"/>
                </a:solidFill>
              </a:rPr>
              <a:t>communication</a:t>
            </a:r>
            <a:r>
              <a:rPr lang="en-US" dirty="0"/>
              <a:t> (guide decision making)</a:t>
            </a:r>
          </a:p>
          <a:p>
            <a:r>
              <a:rPr lang="en-US" dirty="0"/>
              <a:t>Analytics is not so much concerned with individual analyses or analysis steps, but with the </a:t>
            </a:r>
            <a:r>
              <a:rPr lang="en-US" dirty="0">
                <a:solidFill>
                  <a:srgbClr val="0000FF"/>
                </a:solidFill>
              </a:rPr>
              <a:t>entire methodology</a:t>
            </a:r>
          </a:p>
          <a:p>
            <a:endParaRPr lang="en-US" dirty="0"/>
          </a:p>
        </p:txBody>
      </p:sp>
      <p:sp>
        <p:nvSpPr>
          <p:cNvPr id="7" name="Slide Number Placeholder 6"/>
          <p:cNvSpPr>
            <a:spLocks noGrp="1"/>
          </p:cNvSpPr>
          <p:nvPr>
            <p:ph type="sldNum" sz="quarter" idx="12"/>
          </p:nvPr>
        </p:nvSpPr>
        <p:spPr/>
        <p:txBody>
          <a:bodyPr/>
          <a:lstStyle/>
          <a:p>
            <a:pPr>
              <a:defRPr/>
            </a:pPr>
            <a:fld id="{DB3EC566-48E6-4552-87D6-CB322A8F1925}" type="slidenum">
              <a:rPr lang="en-US" smtClean="0"/>
              <a:pPr>
                <a:defRPr/>
              </a:pPr>
              <a:t>57</a:t>
            </a:fld>
            <a:endParaRPr lang="en-US"/>
          </a:p>
        </p:txBody>
      </p:sp>
    </p:spTree>
    <p:extLst>
      <p:ext uri="{BB962C8B-B14F-4D97-AF65-F5344CB8AC3E}">
        <p14:creationId xmlns:p14="http://schemas.microsoft.com/office/powerpoint/2010/main" val="35355535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Meaningfulness of Answers</a:t>
            </a:r>
            <a:endParaRPr lang="en-US" dirty="0"/>
          </a:p>
        </p:txBody>
      </p:sp>
      <p:sp>
        <p:nvSpPr>
          <p:cNvPr id="3" name="Content Placeholder 2"/>
          <p:cNvSpPr>
            <a:spLocks noGrp="1"/>
          </p:cNvSpPr>
          <p:nvPr>
            <p:ph idx="1"/>
          </p:nvPr>
        </p:nvSpPr>
        <p:spPr/>
        <p:txBody>
          <a:bodyPr/>
          <a:lstStyle/>
          <a:p>
            <a:r>
              <a:rPr lang="en-US" altLang="en-US" dirty="0"/>
              <a:t>A big </a:t>
            </a:r>
            <a:r>
              <a:rPr lang="en-US" altLang="en-US" dirty="0" smtClean="0"/>
              <a:t>data-analytics </a:t>
            </a:r>
            <a:r>
              <a:rPr lang="en-US" altLang="en-US" dirty="0"/>
              <a:t>risk is that you will “discover” patterns that are </a:t>
            </a:r>
            <a:r>
              <a:rPr lang="en-US" altLang="en-US" dirty="0" smtClean="0">
                <a:solidFill>
                  <a:srgbClr val="0000FF"/>
                </a:solidFill>
              </a:rPr>
              <a:t>meaningless</a:t>
            </a:r>
            <a:endParaRPr lang="en-US" altLang="en-US" dirty="0">
              <a:solidFill>
                <a:srgbClr val="0000FF"/>
              </a:solidFill>
            </a:endParaRPr>
          </a:p>
          <a:p>
            <a:r>
              <a:rPr lang="en-US" altLang="en-US" dirty="0"/>
              <a:t>Statisticians call it </a:t>
            </a:r>
            <a:r>
              <a:rPr lang="en-US" altLang="en-US" dirty="0" err="1">
                <a:solidFill>
                  <a:srgbClr val="0000FF"/>
                </a:solidFill>
              </a:rPr>
              <a:t>Bonferroni’s</a:t>
            </a:r>
            <a:r>
              <a:rPr lang="en-US" altLang="en-US" dirty="0">
                <a:solidFill>
                  <a:srgbClr val="0000FF"/>
                </a:solidFill>
              </a:rPr>
              <a:t> principle</a:t>
            </a:r>
            <a:r>
              <a:rPr lang="en-US" altLang="en-US" dirty="0"/>
              <a:t>: </a:t>
            </a:r>
            <a:endParaRPr lang="en-US" altLang="en-US" dirty="0" smtClean="0"/>
          </a:p>
          <a:p>
            <a:pPr lvl="1"/>
            <a:r>
              <a:rPr lang="en-US" altLang="en-US" dirty="0" smtClean="0"/>
              <a:t>(roughly</a:t>
            </a:r>
            <a:r>
              <a:rPr lang="en-US" altLang="en-US" dirty="0"/>
              <a:t>) if you look in more places for interesting patterns than your amount of data will support, you are bound to find crap</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58</a:t>
            </a:fld>
            <a:endParaRPr lang="en-US"/>
          </a:p>
        </p:txBody>
      </p:sp>
    </p:spTree>
    <p:extLst>
      <p:ext uri="{BB962C8B-B14F-4D97-AF65-F5344CB8AC3E}">
        <p14:creationId xmlns:p14="http://schemas.microsoft.com/office/powerpoint/2010/main" val="41753583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a:t>
            </a:r>
            <a:r>
              <a:rPr lang="en-US" altLang="en-US" dirty="0" err="1"/>
              <a:t>Bonferroni’s</a:t>
            </a:r>
            <a:r>
              <a:rPr lang="en-US" altLang="en-US" dirty="0"/>
              <a:t> Principle</a:t>
            </a:r>
            <a:endParaRPr lang="en-US" dirty="0"/>
          </a:p>
        </p:txBody>
      </p:sp>
      <p:sp>
        <p:nvSpPr>
          <p:cNvPr id="3" name="Content Placeholder 2"/>
          <p:cNvSpPr>
            <a:spLocks noGrp="1"/>
          </p:cNvSpPr>
          <p:nvPr>
            <p:ph idx="1"/>
          </p:nvPr>
        </p:nvSpPr>
        <p:spPr/>
        <p:txBody>
          <a:bodyPr>
            <a:normAutofit/>
          </a:bodyPr>
          <a:lstStyle/>
          <a:p>
            <a:r>
              <a:rPr lang="en-US" altLang="en-US" dirty="0">
                <a:solidFill>
                  <a:srgbClr val="0000FF"/>
                </a:solidFill>
              </a:rPr>
              <a:t>Total Information Awareness</a:t>
            </a:r>
            <a:r>
              <a:rPr lang="en-US" altLang="en-US" dirty="0"/>
              <a:t> (TIA</a:t>
            </a:r>
            <a:r>
              <a:rPr lang="en-US" altLang="en-US" dirty="0" smtClean="0"/>
              <a:t>)</a:t>
            </a:r>
          </a:p>
          <a:p>
            <a:pPr lvl="1"/>
            <a:r>
              <a:rPr lang="en-US" altLang="en-US" dirty="0" smtClean="0"/>
              <a:t>In 2002, intend to </a:t>
            </a:r>
            <a:r>
              <a:rPr lang="en-US" dirty="0" smtClean="0"/>
              <a:t>mine </a:t>
            </a:r>
            <a:r>
              <a:rPr lang="en-US" dirty="0"/>
              <a:t>all the data it </a:t>
            </a:r>
            <a:r>
              <a:rPr lang="en-US" dirty="0" smtClean="0"/>
              <a:t>could find</a:t>
            </a:r>
            <a:r>
              <a:rPr lang="en-US" dirty="0"/>
              <a:t>, including credit-card receipts, hotel records, travel data, and many </a:t>
            </a:r>
            <a:r>
              <a:rPr lang="en-US" dirty="0" smtClean="0"/>
              <a:t>other kinds </a:t>
            </a:r>
            <a:r>
              <a:rPr lang="en-US" dirty="0"/>
              <a:t>of information in order to track </a:t>
            </a:r>
            <a:r>
              <a:rPr lang="en-US" dirty="0">
                <a:solidFill>
                  <a:srgbClr val="0000FF"/>
                </a:solidFill>
              </a:rPr>
              <a:t>terrorist activity</a:t>
            </a:r>
            <a:endParaRPr lang="en-US" altLang="en-US" dirty="0" smtClean="0">
              <a:solidFill>
                <a:srgbClr val="0000FF"/>
              </a:solidFill>
            </a:endParaRPr>
          </a:p>
          <a:p>
            <a:pPr lvl="1"/>
            <a:r>
              <a:rPr lang="en-US" altLang="en-US" dirty="0"/>
              <a:t> </a:t>
            </a:r>
            <a:r>
              <a:rPr lang="en-US" altLang="en-US" dirty="0" smtClean="0"/>
              <a:t>A </a:t>
            </a:r>
            <a:r>
              <a:rPr lang="en-US" altLang="en-US" dirty="0"/>
              <a:t>big objection </a:t>
            </a:r>
            <a:r>
              <a:rPr lang="en-US" altLang="en-US" dirty="0" smtClean="0"/>
              <a:t>was </a:t>
            </a:r>
            <a:r>
              <a:rPr lang="en-US" altLang="en-US" dirty="0"/>
              <a:t>that it was looking for so many vague connections that it was sure to find things that were bogus and thus violate innocents’ </a:t>
            </a:r>
            <a:r>
              <a:rPr lang="en-US" altLang="en-US" dirty="0" smtClean="0"/>
              <a:t>privacy </a:t>
            </a:r>
          </a:p>
          <a:p>
            <a:endParaRPr 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59</a:t>
            </a:fld>
            <a:endParaRPr lang="en-US"/>
          </a:p>
        </p:txBody>
      </p:sp>
    </p:spTree>
    <p:extLst>
      <p:ext uri="{BB962C8B-B14F-4D97-AF65-F5344CB8AC3E}">
        <p14:creationId xmlns:p14="http://schemas.microsoft.com/office/powerpoint/2010/main" val="15092312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ea typeface="新細明體" pitchFamily="18" charset="-120"/>
              </a:rPr>
              <a:t>Course Objective</a:t>
            </a:r>
            <a:endParaRPr lang="en-US" dirty="0"/>
          </a:p>
        </p:txBody>
      </p:sp>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t>To </a:t>
            </a:r>
            <a:r>
              <a:rPr lang="en-US" dirty="0"/>
              <a:t>understand the current key issues on </a:t>
            </a:r>
            <a:r>
              <a:rPr lang="en-US" dirty="0">
                <a:solidFill>
                  <a:srgbClr val="FF0000"/>
                </a:solidFill>
              </a:rPr>
              <a:t>big data</a:t>
            </a:r>
            <a:r>
              <a:rPr lang="en-US" dirty="0"/>
              <a:t> and the associated </a:t>
            </a:r>
            <a:r>
              <a:rPr lang="en-US" dirty="0">
                <a:solidFill>
                  <a:srgbClr val="0000FF"/>
                </a:solidFill>
              </a:rPr>
              <a:t>business/scientific data </a:t>
            </a:r>
            <a:r>
              <a:rPr lang="en-US" dirty="0" smtClean="0">
                <a:solidFill>
                  <a:srgbClr val="0000FF"/>
                </a:solidFill>
              </a:rPr>
              <a:t>applications</a:t>
            </a:r>
            <a:r>
              <a:rPr lang="en-US" dirty="0" smtClean="0"/>
              <a:t>;</a:t>
            </a:r>
          </a:p>
          <a:p>
            <a:pPr marL="514350" indent="-514350">
              <a:buFont typeface="+mj-lt"/>
              <a:buAutoNum type="arabicPeriod"/>
            </a:pPr>
            <a:r>
              <a:rPr lang="en-US" dirty="0" smtClean="0"/>
              <a:t>To </a:t>
            </a:r>
            <a:r>
              <a:rPr lang="en-US" dirty="0"/>
              <a:t>teach the fundamental techniques and principles in achieving </a:t>
            </a:r>
            <a:r>
              <a:rPr lang="en-US" dirty="0">
                <a:solidFill>
                  <a:srgbClr val="FF0000"/>
                </a:solidFill>
              </a:rPr>
              <a:t>big data analytics</a:t>
            </a:r>
            <a:r>
              <a:rPr lang="en-US" dirty="0"/>
              <a:t> with </a:t>
            </a:r>
            <a:r>
              <a:rPr lang="en-US" dirty="0">
                <a:solidFill>
                  <a:srgbClr val="0000FF"/>
                </a:solidFill>
              </a:rPr>
              <a:t>scalability</a:t>
            </a:r>
            <a:r>
              <a:rPr lang="en-US" dirty="0"/>
              <a:t> and </a:t>
            </a:r>
            <a:r>
              <a:rPr lang="en-US" dirty="0">
                <a:solidFill>
                  <a:srgbClr val="0000FF"/>
                </a:solidFill>
              </a:rPr>
              <a:t>streaming</a:t>
            </a:r>
            <a:r>
              <a:rPr lang="en-US" dirty="0"/>
              <a:t> </a:t>
            </a:r>
            <a:r>
              <a:rPr lang="en-US" dirty="0" smtClean="0"/>
              <a:t>capability</a:t>
            </a:r>
          </a:p>
          <a:p>
            <a:pPr marL="514350" indent="-514350">
              <a:buFont typeface="+mj-lt"/>
              <a:buAutoNum type="arabicPeriod"/>
            </a:pPr>
            <a:r>
              <a:rPr lang="en-US" dirty="0" smtClean="0"/>
              <a:t>To </a:t>
            </a:r>
            <a:r>
              <a:rPr lang="en-US" dirty="0"/>
              <a:t>interpret </a:t>
            </a:r>
            <a:r>
              <a:rPr lang="en-US" dirty="0">
                <a:solidFill>
                  <a:srgbClr val="FF0000"/>
                </a:solidFill>
              </a:rPr>
              <a:t>business models</a:t>
            </a:r>
            <a:r>
              <a:rPr lang="en-US" dirty="0"/>
              <a:t> and </a:t>
            </a:r>
            <a:r>
              <a:rPr lang="en-US" dirty="0">
                <a:solidFill>
                  <a:srgbClr val="FF0000"/>
                </a:solidFill>
              </a:rPr>
              <a:t>scientific computing</a:t>
            </a:r>
            <a:r>
              <a:rPr lang="en-US" dirty="0"/>
              <a:t> </a:t>
            </a:r>
            <a:r>
              <a:rPr lang="en-US" dirty="0" smtClean="0"/>
              <a:t>results</a:t>
            </a:r>
          </a:p>
          <a:p>
            <a:pPr marL="514350" indent="-514350">
              <a:buFont typeface="+mj-lt"/>
              <a:buAutoNum type="arabicPeriod"/>
            </a:pPr>
            <a:r>
              <a:rPr lang="en-US" dirty="0" smtClean="0"/>
              <a:t>Able </a:t>
            </a:r>
            <a:r>
              <a:rPr lang="en-US" dirty="0"/>
              <a:t>to apply </a:t>
            </a:r>
            <a:r>
              <a:rPr lang="en-US" dirty="0">
                <a:solidFill>
                  <a:srgbClr val="FF0000"/>
                </a:solidFill>
              </a:rPr>
              <a:t>software tools</a:t>
            </a:r>
            <a:r>
              <a:rPr lang="en-US" dirty="0"/>
              <a:t> for </a:t>
            </a:r>
            <a:r>
              <a:rPr lang="en-US" dirty="0">
                <a:solidFill>
                  <a:srgbClr val="FF0000"/>
                </a:solidFill>
              </a:rPr>
              <a:t>big data </a:t>
            </a:r>
            <a:r>
              <a:rPr lang="en-US" dirty="0" smtClean="0">
                <a:solidFill>
                  <a:srgbClr val="FF0000"/>
                </a:solidFill>
              </a:rPr>
              <a:t>analytics technology</a:t>
            </a:r>
            <a:endParaRPr lang="en-US" dirty="0">
              <a:solidFill>
                <a:srgbClr val="FF0000"/>
              </a:solidFill>
            </a:endParaRPr>
          </a:p>
          <a:p>
            <a:endParaRPr 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6</a:t>
            </a:fld>
            <a:endParaRPr lang="en-US"/>
          </a:p>
        </p:txBody>
      </p:sp>
    </p:spTree>
    <p:extLst>
      <p:ext uri="{BB962C8B-B14F-4D97-AF65-F5344CB8AC3E}">
        <p14:creationId xmlns:p14="http://schemas.microsoft.com/office/powerpoint/2010/main" val="394758038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“TIA” Story</a:t>
            </a:r>
            <a:endParaRPr lang="en-US" dirty="0"/>
          </a:p>
        </p:txBody>
      </p:sp>
      <p:sp>
        <p:nvSpPr>
          <p:cNvPr id="3" name="Content Placeholder 2"/>
          <p:cNvSpPr>
            <a:spLocks noGrp="1"/>
          </p:cNvSpPr>
          <p:nvPr>
            <p:ph idx="1"/>
          </p:nvPr>
        </p:nvSpPr>
        <p:spPr/>
        <p:txBody>
          <a:bodyPr/>
          <a:lstStyle/>
          <a:p>
            <a:r>
              <a:rPr lang="en-US" altLang="en-US" dirty="0"/>
              <a:t>Suppose we believe that certain groups of </a:t>
            </a:r>
            <a:r>
              <a:rPr lang="en-US" altLang="en-US" dirty="0">
                <a:solidFill>
                  <a:srgbClr val="0000FF"/>
                </a:solidFill>
              </a:rPr>
              <a:t>evil-doers</a:t>
            </a:r>
            <a:r>
              <a:rPr lang="en-US" altLang="en-US" dirty="0"/>
              <a:t> are meeting occasionally in hotels to plot doing </a:t>
            </a:r>
            <a:r>
              <a:rPr lang="en-US" altLang="en-US" dirty="0" smtClean="0"/>
              <a:t>evil</a:t>
            </a:r>
            <a:endParaRPr lang="en-US" altLang="en-US" dirty="0"/>
          </a:p>
          <a:p>
            <a:r>
              <a:rPr lang="en-US" altLang="en-US" dirty="0"/>
              <a:t>We want to find (unrelated) people who </a:t>
            </a:r>
            <a:r>
              <a:rPr lang="en-US" altLang="en-US" dirty="0">
                <a:solidFill>
                  <a:srgbClr val="0000FF"/>
                </a:solidFill>
              </a:rPr>
              <a:t>at least twice have stayed at the same hotel on the same day</a:t>
            </a:r>
            <a:endParaRPr lang="en-US" dirty="0">
              <a:solidFill>
                <a:srgbClr val="0000FF"/>
              </a:solidFill>
            </a:endParaRPr>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60</a:t>
            </a:fld>
            <a:endParaRPr lang="en-US"/>
          </a:p>
        </p:txBody>
      </p:sp>
    </p:spTree>
    <p:extLst>
      <p:ext uri="{BB962C8B-B14F-4D97-AF65-F5344CB8AC3E}">
        <p14:creationId xmlns:p14="http://schemas.microsoft.com/office/powerpoint/2010/main" val="16708750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Details of the “TIA” Story</a:t>
            </a:r>
            <a:endParaRPr lang="en-US" dirty="0"/>
          </a:p>
        </p:txBody>
      </p:sp>
      <p:sp>
        <p:nvSpPr>
          <p:cNvPr id="3" name="Content Placeholder 2"/>
          <p:cNvSpPr>
            <a:spLocks noGrp="1"/>
          </p:cNvSpPr>
          <p:nvPr>
            <p:ph idx="1"/>
          </p:nvPr>
        </p:nvSpPr>
        <p:spPr/>
        <p:txBody>
          <a:bodyPr>
            <a:normAutofit/>
          </a:bodyPr>
          <a:lstStyle/>
          <a:p>
            <a:r>
              <a:rPr lang="en-US" altLang="en-US" dirty="0"/>
              <a:t>10</a:t>
            </a:r>
            <a:r>
              <a:rPr lang="en-US" altLang="en-US" baseline="30000" dirty="0"/>
              <a:t>9</a:t>
            </a:r>
            <a:r>
              <a:rPr lang="en-US" altLang="en-US" dirty="0"/>
              <a:t> people </a:t>
            </a:r>
            <a:r>
              <a:rPr lang="en-US" altLang="en-US" dirty="0" smtClean="0"/>
              <a:t>might be evil-doers</a:t>
            </a:r>
            <a:endParaRPr lang="en-US" altLang="en-US" dirty="0"/>
          </a:p>
          <a:p>
            <a:r>
              <a:rPr lang="en-US" altLang="en-US" dirty="0"/>
              <a:t>Examining hotel records for 1000 days</a:t>
            </a:r>
          </a:p>
          <a:p>
            <a:r>
              <a:rPr lang="en-US" altLang="en-US" dirty="0" smtClean="0"/>
              <a:t>Each </a:t>
            </a:r>
            <a:r>
              <a:rPr lang="en-US" altLang="en-US" dirty="0"/>
              <a:t>person stays in a hotel 1% of the time (10 days out of 1000</a:t>
            </a:r>
            <a:r>
              <a:rPr lang="en-US" altLang="en-US" dirty="0" smtClean="0"/>
              <a:t>)</a:t>
            </a:r>
            <a:endParaRPr lang="en-US" altLang="en-US" dirty="0"/>
          </a:p>
          <a:p>
            <a:r>
              <a:rPr lang="en-US" altLang="en-US" dirty="0"/>
              <a:t>Hotels hold 100 people (so 10</a:t>
            </a:r>
            <a:r>
              <a:rPr lang="en-US" altLang="en-US" baseline="30000" dirty="0"/>
              <a:t>5</a:t>
            </a:r>
            <a:r>
              <a:rPr lang="en-US" altLang="en-US" dirty="0"/>
              <a:t> </a:t>
            </a:r>
            <a:r>
              <a:rPr lang="en-US" altLang="en-US" dirty="0" smtClean="0"/>
              <a:t>hotels, 1% of total people)</a:t>
            </a:r>
          </a:p>
          <a:p>
            <a:r>
              <a:rPr lang="en-US" altLang="en-US" dirty="0" smtClean="0"/>
              <a:t>If </a:t>
            </a:r>
            <a:r>
              <a:rPr lang="en-US" altLang="en-US" dirty="0"/>
              <a:t>everyone behaves randomly </a:t>
            </a:r>
            <a:r>
              <a:rPr lang="en-US" altLang="en-US" dirty="0" smtClean="0"/>
              <a:t>(i.e</a:t>
            </a:r>
            <a:r>
              <a:rPr lang="en-US" altLang="en-US" dirty="0"/>
              <a:t>., no evil-doers) will the data mining detect anything suspicious?</a:t>
            </a:r>
          </a:p>
          <a:p>
            <a:endParaRPr 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61</a:t>
            </a:fld>
            <a:endParaRPr lang="en-US"/>
          </a:p>
        </p:txBody>
      </p:sp>
    </p:spTree>
    <p:extLst>
      <p:ext uri="{BB962C8B-B14F-4D97-AF65-F5344CB8AC3E}">
        <p14:creationId xmlns:p14="http://schemas.microsoft.com/office/powerpoint/2010/main" val="234934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Calculation (1)</a:t>
            </a:r>
            <a:endParaRPr lang="en-US" dirty="0"/>
          </a:p>
        </p:txBody>
      </p:sp>
      <p:sp>
        <p:nvSpPr>
          <p:cNvPr id="3" name="Content Placeholder 2"/>
          <p:cNvSpPr>
            <a:spLocks noGrp="1"/>
          </p:cNvSpPr>
          <p:nvPr>
            <p:ph idx="1"/>
          </p:nvPr>
        </p:nvSpPr>
        <p:spPr>
          <a:xfrm>
            <a:off x="495300" y="1600201"/>
            <a:ext cx="9066212" cy="4781127"/>
          </a:xfrm>
        </p:spPr>
        <p:txBody>
          <a:bodyPr>
            <a:normAutofit lnSpcReduction="10000"/>
          </a:bodyPr>
          <a:lstStyle/>
          <a:p>
            <a:r>
              <a:rPr lang="en-US" altLang="en-US" sz="3600" dirty="0"/>
              <a:t>Probability that given persons </a:t>
            </a:r>
            <a:r>
              <a:rPr lang="en-US" altLang="en-US" sz="3600" i="1" dirty="0">
                <a:solidFill>
                  <a:srgbClr val="33CC33"/>
                </a:solidFill>
              </a:rPr>
              <a:t>p</a:t>
            </a:r>
            <a:r>
              <a:rPr lang="en-US" altLang="en-US" sz="3600" dirty="0"/>
              <a:t> </a:t>
            </a:r>
            <a:r>
              <a:rPr lang="en-US" altLang="en-US" sz="3600" dirty="0" smtClean="0"/>
              <a:t>and </a:t>
            </a:r>
            <a:r>
              <a:rPr lang="en-US" altLang="en-US" sz="3600" i="1" dirty="0">
                <a:solidFill>
                  <a:srgbClr val="33CC33"/>
                </a:solidFill>
              </a:rPr>
              <a:t>q</a:t>
            </a:r>
            <a:r>
              <a:rPr lang="en-US" altLang="en-US" sz="3600" dirty="0"/>
              <a:t> </a:t>
            </a:r>
            <a:r>
              <a:rPr lang="en-US" altLang="en-US" sz="3600" dirty="0" smtClean="0"/>
              <a:t>will </a:t>
            </a:r>
            <a:r>
              <a:rPr lang="en-US" altLang="en-US" sz="3600" dirty="0"/>
              <a:t>be at the same hotel on given day </a:t>
            </a:r>
            <a:r>
              <a:rPr lang="en-US" altLang="en-US" sz="3600" i="1" dirty="0" smtClean="0">
                <a:solidFill>
                  <a:srgbClr val="33CC33"/>
                </a:solidFill>
              </a:rPr>
              <a:t>d</a:t>
            </a:r>
            <a:r>
              <a:rPr lang="en-US" altLang="en-US" sz="3600" dirty="0" smtClean="0"/>
              <a:t>:</a:t>
            </a:r>
            <a:endParaRPr lang="en-US" altLang="en-US" sz="3600" dirty="0"/>
          </a:p>
          <a:p>
            <a:pPr lvl="1"/>
            <a:r>
              <a:rPr lang="en-US" altLang="en-US" sz="3200" dirty="0"/>
              <a:t>1/100 </a:t>
            </a:r>
            <a:r>
              <a:rPr lang="en-US" altLang="en-US" sz="3200" dirty="0">
                <a:sym typeface="Symbol" pitchFamily="18" charset="2"/>
              </a:rPr>
              <a:t></a:t>
            </a:r>
            <a:r>
              <a:rPr lang="en-US" altLang="en-US" sz="3200" dirty="0"/>
              <a:t> 1/100 </a:t>
            </a:r>
            <a:r>
              <a:rPr lang="en-US" altLang="en-US" sz="3200" dirty="0">
                <a:sym typeface="Symbol" pitchFamily="18" charset="2"/>
              </a:rPr>
              <a:t></a:t>
            </a:r>
            <a:r>
              <a:rPr lang="en-US" altLang="en-US" sz="3200" dirty="0"/>
              <a:t> 10</a:t>
            </a:r>
            <a:r>
              <a:rPr lang="en-US" altLang="en-US" sz="3200" baseline="30000" dirty="0"/>
              <a:t>-5</a:t>
            </a:r>
            <a:r>
              <a:rPr lang="en-US" altLang="en-US" sz="3200" dirty="0"/>
              <a:t> = 10</a:t>
            </a:r>
            <a:r>
              <a:rPr lang="en-US" altLang="en-US" sz="3200" baseline="30000" dirty="0"/>
              <a:t>-9</a:t>
            </a:r>
            <a:r>
              <a:rPr lang="en-US" altLang="en-US" sz="3200" dirty="0"/>
              <a:t>.</a:t>
            </a:r>
          </a:p>
          <a:p>
            <a:r>
              <a:rPr lang="en-US" altLang="en-US" sz="3600" dirty="0"/>
              <a:t>Probability that </a:t>
            </a:r>
            <a:r>
              <a:rPr lang="en-US" altLang="en-US" sz="3600" i="1" dirty="0">
                <a:solidFill>
                  <a:srgbClr val="33CC33"/>
                </a:solidFill>
              </a:rPr>
              <a:t>p</a:t>
            </a:r>
            <a:r>
              <a:rPr lang="en-US" altLang="en-US" sz="3600" dirty="0"/>
              <a:t> </a:t>
            </a:r>
            <a:r>
              <a:rPr lang="en-US" altLang="en-US" sz="3600" dirty="0" smtClean="0"/>
              <a:t>and </a:t>
            </a:r>
            <a:r>
              <a:rPr lang="en-US" altLang="en-US" sz="3600" i="1" dirty="0">
                <a:solidFill>
                  <a:srgbClr val="33CC33"/>
                </a:solidFill>
              </a:rPr>
              <a:t>q</a:t>
            </a:r>
            <a:r>
              <a:rPr lang="en-US" altLang="en-US" sz="3600" dirty="0"/>
              <a:t> </a:t>
            </a:r>
            <a:r>
              <a:rPr lang="en-US" altLang="en-US" sz="3600" dirty="0" smtClean="0"/>
              <a:t>will </a:t>
            </a:r>
            <a:r>
              <a:rPr lang="en-US" altLang="en-US" sz="3600" dirty="0"/>
              <a:t>be at the same hotel on given days </a:t>
            </a:r>
            <a:r>
              <a:rPr lang="en-US" altLang="en-US" sz="3600" i="1" dirty="0">
                <a:solidFill>
                  <a:srgbClr val="33CC33"/>
                </a:solidFill>
              </a:rPr>
              <a:t>d</a:t>
            </a:r>
            <a:r>
              <a:rPr lang="en-US" altLang="en-US" sz="3600" baseline="-25000" dirty="0">
                <a:solidFill>
                  <a:srgbClr val="33CC33"/>
                </a:solidFill>
              </a:rPr>
              <a:t>1</a:t>
            </a:r>
            <a:r>
              <a:rPr lang="en-US" altLang="en-US" sz="3600" dirty="0"/>
              <a:t> and </a:t>
            </a:r>
            <a:r>
              <a:rPr lang="en-US" altLang="en-US" sz="3600" i="1" dirty="0">
                <a:solidFill>
                  <a:srgbClr val="33CC33"/>
                </a:solidFill>
              </a:rPr>
              <a:t>d</a:t>
            </a:r>
            <a:r>
              <a:rPr lang="en-US" altLang="en-US" sz="3600" baseline="-25000" dirty="0">
                <a:solidFill>
                  <a:srgbClr val="33CC33"/>
                </a:solidFill>
              </a:rPr>
              <a:t>2</a:t>
            </a:r>
            <a:r>
              <a:rPr lang="en-US" altLang="en-US" sz="3600" dirty="0"/>
              <a:t>:</a:t>
            </a:r>
          </a:p>
          <a:p>
            <a:pPr lvl="1"/>
            <a:r>
              <a:rPr lang="en-US" altLang="en-US" sz="3200" dirty="0"/>
              <a:t>10</a:t>
            </a:r>
            <a:r>
              <a:rPr lang="en-US" altLang="en-US" sz="3200" baseline="30000" dirty="0"/>
              <a:t>-9</a:t>
            </a:r>
            <a:r>
              <a:rPr lang="en-US" altLang="en-US" sz="3200" dirty="0"/>
              <a:t> </a:t>
            </a:r>
            <a:r>
              <a:rPr lang="en-US" altLang="en-US" sz="3200" dirty="0">
                <a:sym typeface="Symbol" pitchFamily="18" charset="2"/>
              </a:rPr>
              <a:t></a:t>
            </a:r>
            <a:r>
              <a:rPr lang="en-US" altLang="en-US" sz="3200" dirty="0"/>
              <a:t> 10</a:t>
            </a:r>
            <a:r>
              <a:rPr lang="en-US" altLang="en-US" sz="3200" baseline="30000" dirty="0"/>
              <a:t>-9</a:t>
            </a:r>
            <a:r>
              <a:rPr lang="en-US" altLang="en-US" sz="3200" dirty="0"/>
              <a:t> = 10</a:t>
            </a:r>
            <a:r>
              <a:rPr lang="en-US" altLang="en-US" sz="3200" baseline="30000" dirty="0"/>
              <a:t>-18</a:t>
            </a:r>
            <a:r>
              <a:rPr lang="en-US" altLang="en-US" sz="3200" dirty="0"/>
              <a:t>.</a:t>
            </a:r>
          </a:p>
          <a:p>
            <a:r>
              <a:rPr lang="en-US" altLang="en-US" sz="3600" dirty="0"/>
              <a:t>Pairs of days:</a:t>
            </a:r>
          </a:p>
          <a:p>
            <a:pPr lvl="1"/>
            <a:r>
              <a:rPr lang="en-US" altLang="en-US" sz="3200" dirty="0" smtClean="0"/>
              <a:t>5</a:t>
            </a:r>
            <a:r>
              <a:rPr lang="en-US" altLang="en-US" sz="3200" dirty="0">
                <a:sym typeface="Symbol" pitchFamily="18" charset="2"/>
              </a:rPr>
              <a:t></a:t>
            </a:r>
            <a:r>
              <a:rPr lang="en-US" altLang="en-US" sz="3200" dirty="0" smtClean="0"/>
              <a:t>10</a:t>
            </a:r>
            <a:r>
              <a:rPr lang="en-US" altLang="en-US" sz="3200" baseline="30000" dirty="0" smtClean="0"/>
              <a:t>5</a:t>
            </a:r>
            <a:endParaRPr lang="en-US" altLang="en-US" sz="3200" dirty="0"/>
          </a:p>
          <a:p>
            <a:endParaRPr 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62</a:t>
            </a:fld>
            <a:endParaRPr lang="en-US"/>
          </a:p>
        </p:txBody>
      </p:sp>
      <p:grpSp>
        <p:nvGrpSpPr>
          <p:cNvPr id="17" name="Group 16"/>
          <p:cNvGrpSpPr/>
          <p:nvPr/>
        </p:nvGrpSpPr>
        <p:grpSpPr>
          <a:xfrm>
            <a:off x="38454" y="641648"/>
            <a:ext cx="2340260" cy="2528664"/>
            <a:chOff x="35496" y="641648"/>
            <a:chExt cx="2160240" cy="2528664"/>
          </a:xfrm>
        </p:grpSpPr>
        <p:sp>
          <p:nvSpPr>
            <p:cNvPr id="14" name="Rectangle 13"/>
            <p:cNvSpPr>
              <a:spLocks noChangeArrowheads="1"/>
            </p:cNvSpPr>
            <p:nvPr/>
          </p:nvSpPr>
          <p:spPr bwMode="auto">
            <a:xfrm>
              <a:off x="1282080" y="2699048"/>
              <a:ext cx="913656" cy="4712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ahoma" pitchFamily="34" charset="0"/>
                  <a:ea typeface="+mn-ea"/>
                  <a:cs typeface="+mn-cs"/>
                </a:defRPr>
              </a:lvl1pPr>
              <a:lvl2pPr marL="457200" algn="l" rtl="0" eaLnBrk="0" fontAlgn="base" hangingPunct="0">
                <a:spcBef>
                  <a:spcPct val="0"/>
                </a:spcBef>
                <a:spcAft>
                  <a:spcPct val="0"/>
                </a:spcAft>
                <a:defRPr sz="2000" kern="1200">
                  <a:solidFill>
                    <a:schemeClr val="tx1"/>
                  </a:solidFill>
                  <a:latin typeface="Tahoma" pitchFamily="34" charset="0"/>
                  <a:ea typeface="+mn-ea"/>
                  <a:cs typeface="+mn-cs"/>
                </a:defRPr>
              </a:lvl2pPr>
              <a:lvl3pPr marL="914400" algn="l" rtl="0" eaLnBrk="0" fontAlgn="base" hangingPunct="0">
                <a:spcBef>
                  <a:spcPct val="0"/>
                </a:spcBef>
                <a:spcAft>
                  <a:spcPct val="0"/>
                </a:spcAft>
                <a:defRPr sz="2000"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sz="2000"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endParaRPr lang="en-US"/>
            </a:p>
          </p:txBody>
        </p:sp>
        <p:sp>
          <p:nvSpPr>
            <p:cNvPr id="15" name="Text Box 7"/>
            <p:cNvSpPr txBox="1">
              <a:spLocks noChangeArrowheads="1"/>
            </p:cNvSpPr>
            <p:nvPr/>
          </p:nvSpPr>
          <p:spPr bwMode="auto">
            <a:xfrm>
              <a:off x="35496" y="641648"/>
              <a:ext cx="72682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000" kern="1200">
                  <a:solidFill>
                    <a:schemeClr val="tx1"/>
                  </a:solidFill>
                  <a:latin typeface="Tahoma" pitchFamily="34" charset="0"/>
                  <a:ea typeface="+mn-ea"/>
                  <a:cs typeface="+mn-cs"/>
                </a:defRPr>
              </a:lvl1pPr>
              <a:lvl2pPr marL="457200" algn="l" rtl="0" eaLnBrk="0" fontAlgn="base" hangingPunct="0">
                <a:spcBef>
                  <a:spcPct val="0"/>
                </a:spcBef>
                <a:spcAft>
                  <a:spcPct val="0"/>
                </a:spcAft>
                <a:defRPr sz="2000" kern="1200">
                  <a:solidFill>
                    <a:schemeClr val="tx1"/>
                  </a:solidFill>
                  <a:latin typeface="Tahoma" pitchFamily="34" charset="0"/>
                  <a:ea typeface="+mn-ea"/>
                  <a:cs typeface="+mn-cs"/>
                </a:defRPr>
              </a:lvl2pPr>
              <a:lvl3pPr marL="914400" algn="l" rtl="0" eaLnBrk="0" fontAlgn="base" hangingPunct="0">
                <a:spcBef>
                  <a:spcPct val="0"/>
                </a:spcBef>
                <a:spcAft>
                  <a:spcPct val="0"/>
                </a:spcAft>
                <a:defRPr sz="2000"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sz="2000"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r>
                <a:rPr lang="en-US" altLang="en-US" i="1" dirty="0">
                  <a:solidFill>
                    <a:srgbClr val="33CC33"/>
                  </a:solidFill>
                </a:rPr>
                <a:t>p </a:t>
              </a:r>
              <a:r>
                <a:rPr lang="en-US" altLang="en-US" dirty="0"/>
                <a:t> at</a:t>
              </a:r>
            </a:p>
            <a:p>
              <a:r>
                <a:rPr lang="en-US" altLang="en-US" dirty="0"/>
                <a:t>some</a:t>
              </a:r>
            </a:p>
            <a:p>
              <a:r>
                <a:rPr lang="en-US" altLang="en-US" dirty="0"/>
                <a:t>hotel</a:t>
              </a:r>
            </a:p>
          </p:txBody>
        </p:sp>
        <p:sp>
          <p:nvSpPr>
            <p:cNvPr id="16" name="Line 10"/>
            <p:cNvSpPr>
              <a:spLocks noChangeShapeType="1"/>
            </p:cNvSpPr>
            <p:nvPr/>
          </p:nvSpPr>
          <p:spPr bwMode="auto">
            <a:xfrm>
              <a:off x="797496" y="1403648"/>
              <a:ext cx="8382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000" kern="1200">
                  <a:solidFill>
                    <a:schemeClr val="tx1"/>
                  </a:solidFill>
                  <a:latin typeface="Tahoma" pitchFamily="34" charset="0"/>
                  <a:ea typeface="+mn-ea"/>
                  <a:cs typeface="+mn-cs"/>
                </a:defRPr>
              </a:lvl1pPr>
              <a:lvl2pPr marL="457200" algn="l" rtl="0" eaLnBrk="0" fontAlgn="base" hangingPunct="0">
                <a:spcBef>
                  <a:spcPct val="0"/>
                </a:spcBef>
                <a:spcAft>
                  <a:spcPct val="0"/>
                </a:spcAft>
                <a:defRPr sz="2000" kern="1200">
                  <a:solidFill>
                    <a:schemeClr val="tx1"/>
                  </a:solidFill>
                  <a:latin typeface="Tahoma" pitchFamily="34" charset="0"/>
                  <a:ea typeface="+mn-ea"/>
                  <a:cs typeface="+mn-cs"/>
                </a:defRPr>
              </a:lvl2pPr>
              <a:lvl3pPr marL="914400" algn="l" rtl="0" eaLnBrk="0" fontAlgn="base" hangingPunct="0">
                <a:spcBef>
                  <a:spcPct val="0"/>
                </a:spcBef>
                <a:spcAft>
                  <a:spcPct val="0"/>
                </a:spcAft>
                <a:defRPr sz="2000"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sz="2000"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endParaRPr lang="en-US"/>
            </a:p>
          </p:txBody>
        </p:sp>
      </p:grpSp>
      <p:grpSp>
        <p:nvGrpSpPr>
          <p:cNvPr id="20" name="Group 19"/>
          <p:cNvGrpSpPr/>
          <p:nvPr/>
        </p:nvGrpSpPr>
        <p:grpSpPr>
          <a:xfrm>
            <a:off x="1194154" y="260648"/>
            <a:ext cx="2510707" cy="2909664"/>
            <a:chOff x="1102296" y="260648"/>
            <a:chExt cx="2317576" cy="2909664"/>
          </a:xfrm>
        </p:grpSpPr>
        <p:sp>
          <p:nvSpPr>
            <p:cNvPr id="11" name="Rectangle 10"/>
            <p:cNvSpPr>
              <a:spLocks noChangeArrowheads="1"/>
            </p:cNvSpPr>
            <p:nvPr/>
          </p:nvSpPr>
          <p:spPr bwMode="auto">
            <a:xfrm>
              <a:off x="2473896" y="2699048"/>
              <a:ext cx="945976" cy="4712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ahoma" pitchFamily="34" charset="0"/>
                  <a:ea typeface="+mn-ea"/>
                  <a:cs typeface="+mn-cs"/>
                </a:defRPr>
              </a:lvl1pPr>
              <a:lvl2pPr marL="457200" algn="l" rtl="0" eaLnBrk="0" fontAlgn="base" hangingPunct="0">
                <a:spcBef>
                  <a:spcPct val="0"/>
                </a:spcBef>
                <a:spcAft>
                  <a:spcPct val="0"/>
                </a:spcAft>
                <a:defRPr sz="2000" kern="1200">
                  <a:solidFill>
                    <a:schemeClr val="tx1"/>
                  </a:solidFill>
                  <a:latin typeface="Tahoma" pitchFamily="34" charset="0"/>
                  <a:ea typeface="+mn-ea"/>
                  <a:cs typeface="+mn-cs"/>
                </a:defRPr>
              </a:lvl2pPr>
              <a:lvl3pPr marL="914400" algn="l" rtl="0" eaLnBrk="0" fontAlgn="base" hangingPunct="0">
                <a:spcBef>
                  <a:spcPct val="0"/>
                </a:spcBef>
                <a:spcAft>
                  <a:spcPct val="0"/>
                </a:spcAft>
                <a:defRPr sz="2000"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sz="2000"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endParaRPr lang="en-US"/>
            </a:p>
          </p:txBody>
        </p:sp>
        <p:grpSp>
          <p:nvGrpSpPr>
            <p:cNvPr id="18" name="Group 17"/>
            <p:cNvGrpSpPr/>
            <p:nvPr/>
          </p:nvGrpSpPr>
          <p:grpSpPr>
            <a:xfrm>
              <a:off x="1102296" y="260648"/>
              <a:ext cx="1905000" cy="2438400"/>
              <a:chOff x="1102296" y="260648"/>
              <a:chExt cx="1905000" cy="2438400"/>
            </a:xfrm>
          </p:grpSpPr>
          <p:sp>
            <p:nvSpPr>
              <p:cNvPr id="12" name="Text Box 8"/>
              <p:cNvSpPr txBox="1">
                <a:spLocks noChangeArrowheads="1"/>
              </p:cNvSpPr>
              <p:nvPr/>
            </p:nvSpPr>
            <p:spPr bwMode="auto">
              <a:xfrm>
                <a:off x="1102296" y="260648"/>
                <a:ext cx="72682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000" kern="1200">
                    <a:solidFill>
                      <a:schemeClr val="tx1"/>
                    </a:solidFill>
                    <a:latin typeface="Tahoma" pitchFamily="34" charset="0"/>
                    <a:ea typeface="+mn-ea"/>
                    <a:cs typeface="+mn-cs"/>
                  </a:defRPr>
                </a:lvl1pPr>
                <a:lvl2pPr marL="457200" algn="l" rtl="0" eaLnBrk="0" fontAlgn="base" hangingPunct="0">
                  <a:spcBef>
                    <a:spcPct val="0"/>
                  </a:spcBef>
                  <a:spcAft>
                    <a:spcPct val="0"/>
                  </a:spcAft>
                  <a:defRPr sz="2000" kern="1200">
                    <a:solidFill>
                      <a:schemeClr val="tx1"/>
                    </a:solidFill>
                    <a:latin typeface="Tahoma" pitchFamily="34" charset="0"/>
                    <a:ea typeface="+mn-ea"/>
                    <a:cs typeface="+mn-cs"/>
                  </a:defRPr>
                </a:lvl2pPr>
                <a:lvl3pPr marL="914400" algn="l" rtl="0" eaLnBrk="0" fontAlgn="base" hangingPunct="0">
                  <a:spcBef>
                    <a:spcPct val="0"/>
                  </a:spcBef>
                  <a:spcAft>
                    <a:spcPct val="0"/>
                  </a:spcAft>
                  <a:defRPr sz="2000"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sz="2000"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r>
                  <a:rPr lang="en-US" altLang="en-US" i="1" dirty="0">
                    <a:solidFill>
                      <a:srgbClr val="33CC33"/>
                    </a:solidFill>
                  </a:rPr>
                  <a:t>q </a:t>
                </a:r>
                <a:r>
                  <a:rPr lang="en-US" altLang="en-US" dirty="0"/>
                  <a:t> at</a:t>
                </a:r>
              </a:p>
              <a:p>
                <a:r>
                  <a:rPr lang="en-US" altLang="en-US" dirty="0"/>
                  <a:t>some</a:t>
                </a:r>
              </a:p>
              <a:p>
                <a:r>
                  <a:rPr lang="en-US" altLang="en-US" dirty="0"/>
                  <a:t>hotel</a:t>
                </a:r>
              </a:p>
            </p:txBody>
          </p:sp>
          <p:sp>
            <p:nvSpPr>
              <p:cNvPr id="13" name="Line 11"/>
              <p:cNvSpPr>
                <a:spLocks noChangeShapeType="1"/>
              </p:cNvSpPr>
              <p:nvPr/>
            </p:nvSpPr>
            <p:spPr bwMode="auto">
              <a:xfrm>
                <a:off x="1864296" y="1098848"/>
                <a:ext cx="1143000" cy="1600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000" kern="1200">
                    <a:solidFill>
                      <a:schemeClr val="tx1"/>
                    </a:solidFill>
                    <a:latin typeface="Tahoma" pitchFamily="34" charset="0"/>
                    <a:ea typeface="+mn-ea"/>
                    <a:cs typeface="+mn-cs"/>
                  </a:defRPr>
                </a:lvl1pPr>
                <a:lvl2pPr marL="457200" algn="l" rtl="0" eaLnBrk="0" fontAlgn="base" hangingPunct="0">
                  <a:spcBef>
                    <a:spcPct val="0"/>
                  </a:spcBef>
                  <a:spcAft>
                    <a:spcPct val="0"/>
                  </a:spcAft>
                  <a:defRPr sz="2000" kern="1200">
                    <a:solidFill>
                      <a:schemeClr val="tx1"/>
                    </a:solidFill>
                    <a:latin typeface="Tahoma" pitchFamily="34" charset="0"/>
                    <a:ea typeface="+mn-ea"/>
                    <a:cs typeface="+mn-cs"/>
                  </a:defRPr>
                </a:lvl2pPr>
                <a:lvl3pPr marL="914400" algn="l" rtl="0" eaLnBrk="0" fontAlgn="base" hangingPunct="0">
                  <a:spcBef>
                    <a:spcPct val="0"/>
                  </a:spcBef>
                  <a:spcAft>
                    <a:spcPct val="0"/>
                  </a:spcAft>
                  <a:defRPr sz="2000"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sz="2000"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endParaRPr lang="en-US"/>
              </a:p>
            </p:txBody>
          </p:sp>
        </p:grpSp>
      </p:grpSp>
      <p:grpSp>
        <p:nvGrpSpPr>
          <p:cNvPr id="21" name="Group 20"/>
          <p:cNvGrpSpPr/>
          <p:nvPr/>
        </p:nvGrpSpPr>
        <p:grpSpPr>
          <a:xfrm>
            <a:off x="4006201" y="876598"/>
            <a:ext cx="4090896" cy="2293714"/>
            <a:chOff x="3698032" y="876598"/>
            <a:chExt cx="3776211" cy="2293714"/>
          </a:xfrm>
        </p:grpSpPr>
        <p:sp>
          <p:nvSpPr>
            <p:cNvPr id="9" name="Text Box 9"/>
            <p:cNvSpPr txBox="1">
              <a:spLocks noChangeArrowheads="1"/>
            </p:cNvSpPr>
            <p:nvPr/>
          </p:nvSpPr>
          <p:spPr bwMode="auto">
            <a:xfrm>
              <a:off x="6725221" y="876598"/>
              <a:ext cx="74902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000" kern="1200">
                  <a:solidFill>
                    <a:schemeClr val="tx1"/>
                  </a:solidFill>
                  <a:latin typeface="Tahoma" pitchFamily="34" charset="0"/>
                  <a:ea typeface="+mn-ea"/>
                  <a:cs typeface="+mn-cs"/>
                </a:defRPr>
              </a:lvl1pPr>
              <a:lvl2pPr marL="457200" algn="l" rtl="0" eaLnBrk="0" fontAlgn="base" hangingPunct="0">
                <a:spcBef>
                  <a:spcPct val="0"/>
                </a:spcBef>
                <a:spcAft>
                  <a:spcPct val="0"/>
                </a:spcAft>
                <a:defRPr sz="2000" kern="1200">
                  <a:solidFill>
                    <a:schemeClr val="tx1"/>
                  </a:solidFill>
                  <a:latin typeface="Tahoma" pitchFamily="34" charset="0"/>
                  <a:ea typeface="+mn-ea"/>
                  <a:cs typeface="+mn-cs"/>
                </a:defRPr>
              </a:lvl2pPr>
              <a:lvl3pPr marL="914400" algn="l" rtl="0" eaLnBrk="0" fontAlgn="base" hangingPunct="0">
                <a:spcBef>
                  <a:spcPct val="0"/>
                </a:spcBef>
                <a:spcAft>
                  <a:spcPct val="0"/>
                </a:spcAft>
                <a:defRPr sz="2000"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sz="2000"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r>
                <a:rPr lang="en-US" altLang="en-US" dirty="0"/>
                <a:t>Same</a:t>
              </a:r>
            </a:p>
            <a:p>
              <a:r>
                <a:rPr lang="en-US" altLang="en-US" dirty="0"/>
                <a:t>hotel</a:t>
              </a:r>
            </a:p>
          </p:txBody>
        </p:sp>
        <p:sp>
          <p:nvSpPr>
            <p:cNvPr id="10" name="Line 12"/>
            <p:cNvSpPr>
              <a:spLocks noChangeShapeType="1"/>
            </p:cNvSpPr>
            <p:nvPr/>
          </p:nvSpPr>
          <p:spPr bwMode="auto">
            <a:xfrm flipH="1">
              <a:off x="4150296" y="1403648"/>
              <a:ext cx="25146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000" kern="1200">
                  <a:solidFill>
                    <a:schemeClr val="tx1"/>
                  </a:solidFill>
                  <a:latin typeface="Tahoma" pitchFamily="34" charset="0"/>
                  <a:ea typeface="+mn-ea"/>
                  <a:cs typeface="+mn-cs"/>
                </a:defRPr>
              </a:lvl1pPr>
              <a:lvl2pPr marL="457200" algn="l" rtl="0" eaLnBrk="0" fontAlgn="base" hangingPunct="0">
                <a:spcBef>
                  <a:spcPct val="0"/>
                </a:spcBef>
                <a:spcAft>
                  <a:spcPct val="0"/>
                </a:spcAft>
                <a:defRPr sz="2000" kern="1200">
                  <a:solidFill>
                    <a:schemeClr val="tx1"/>
                  </a:solidFill>
                  <a:latin typeface="Tahoma" pitchFamily="34" charset="0"/>
                  <a:ea typeface="+mn-ea"/>
                  <a:cs typeface="+mn-cs"/>
                </a:defRPr>
              </a:lvl2pPr>
              <a:lvl3pPr marL="914400" algn="l" rtl="0" eaLnBrk="0" fontAlgn="base" hangingPunct="0">
                <a:spcBef>
                  <a:spcPct val="0"/>
                </a:spcBef>
                <a:spcAft>
                  <a:spcPct val="0"/>
                </a:spcAft>
                <a:defRPr sz="2000"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sz="2000"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endParaRPr lang="en-US"/>
            </a:p>
          </p:txBody>
        </p:sp>
        <p:sp>
          <p:nvSpPr>
            <p:cNvPr id="19" name="Rectangle 18"/>
            <p:cNvSpPr>
              <a:spLocks noChangeArrowheads="1"/>
            </p:cNvSpPr>
            <p:nvPr/>
          </p:nvSpPr>
          <p:spPr bwMode="auto">
            <a:xfrm>
              <a:off x="3698032" y="2708920"/>
              <a:ext cx="657944" cy="4613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000" kern="1200">
                  <a:solidFill>
                    <a:schemeClr val="tx1"/>
                  </a:solidFill>
                  <a:latin typeface="Tahoma" pitchFamily="34" charset="0"/>
                  <a:ea typeface="+mn-ea"/>
                  <a:cs typeface="+mn-cs"/>
                </a:defRPr>
              </a:lvl1pPr>
              <a:lvl2pPr marL="457200" algn="l" rtl="0" eaLnBrk="0" fontAlgn="base" hangingPunct="0">
                <a:spcBef>
                  <a:spcPct val="0"/>
                </a:spcBef>
                <a:spcAft>
                  <a:spcPct val="0"/>
                </a:spcAft>
                <a:defRPr sz="2000" kern="1200">
                  <a:solidFill>
                    <a:schemeClr val="tx1"/>
                  </a:solidFill>
                  <a:latin typeface="Tahoma" pitchFamily="34" charset="0"/>
                  <a:ea typeface="+mn-ea"/>
                  <a:cs typeface="+mn-cs"/>
                </a:defRPr>
              </a:lvl2pPr>
              <a:lvl3pPr marL="914400" algn="l" rtl="0" eaLnBrk="0" fontAlgn="base" hangingPunct="0">
                <a:spcBef>
                  <a:spcPct val="0"/>
                </a:spcBef>
                <a:spcAft>
                  <a:spcPct val="0"/>
                </a:spcAft>
                <a:defRPr sz="2000"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sz="2000"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endParaRPr lang="en-US"/>
            </a:p>
          </p:txBody>
        </p:sp>
      </p:grpSp>
    </p:spTree>
    <p:extLst>
      <p:ext uri="{BB962C8B-B14F-4D97-AF65-F5344CB8AC3E}">
        <p14:creationId xmlns:p14="http://schemas.microsoft.com/office/powerpoint/2010/main" val="97480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Calculation </a:t>
            </a:r>
            <a:r>
              <a:rPr lang="en-US" altLang="en-US" dirty="0"/>
              <a:t>(2</a:t>
            </a:r>
            <a:r>
              <a:rPr lang="en-US" altLang="en-US" dirty="0" smtClean="0"/>
              <a:t>)</a:t>
            </a:r>
            <a:endParaRPr lang="en-US" dirty="0"/>
          </a:p>
        </p:txBody>
      </p:sp>
      <p:sp>
        <p:nvSpPr>
          <p:cNvPr id="3" name="Content Placeholder 2"/>
          <p:cNvSpPr>
            <a:spLocks noGrp="1"/>
          </p:cNvSpPr>
          <p:nvPr>
            <p:ph idx="1"/>
          </p:nvPr>
        </p:nvSpPr>
        <p:spPr/>
        <p:txBody>
          <a:bodyPr/>
          <a:lstStyle/>
          <a:p>
            <a:r>
              <a:rPr lang="en-US" altLang="en-US" dirty="0"/>
              <a:t>Probability that </a:t>
            </a:r>
            <a:r>
              <a:rPr lang="en-US" altLang="en-US" i="1" dirty="0">
                <a:solidFill>
                  <a:srgbClr val="33CC33"/>
                </a:solidFill>
              </a:rPr>
              <a:t>p</a:t>
            </a:r>
            <a:r>
              <a:rPr lang="en-US" altLang="en-US" dirty="0"/>
              <a:t> and </a:t>
            </a:r>
            <a:r>
              <a:rPr lang="en-US" altLang="en-US" i="1" dirty="0">
                <a:solidFill>
                  <a:srgbClr val="33CC33"/>
                </a:solidFill>
              </a:rPr>
              <a:t>q</a:t>
            </a:r>
            <a:r>
              <a:rPr lang="en-US" altLang="en-US" dirty="0"/>
              <a:t> will be at the same hotel on </a:t>
            </a:r>
            <a:r>
              <a:rPr lang="en-US" altLang="en-US" dirty="0">
                <a:solidFill>
                  <a:srgbClr val="0000FF"/>
                </a:solidFill>
              </a:rPr>
              <a:t>some</a:t>
            </a:r>
            <a:r>
              <a:rPr lang="en-US" altLang="en-US" dirty="0"/>
              <a:t> two days:</a:t>
            </a:r>
          </a:p>
          <a:p>
            <a:pPr lvl="1"/>
            <a:r>
              <a:rPr lang="en-US" altLang="en-US" dirty="0"/>
              <a:t>5</a:t>
            </a:r>
            <a:r>
              <a:rPr lang="en-US" altLang="en-US" dirty="0">
                <a:sym typeface="Symbol" pitchFamily="18" charset="2"/>
              </a:rPr>
              <a:t></a:t>
            </a:r>
            <a:r>
              <a:rPr lang="en-US" altLang="en-US" dirty="0"/>
              <a:t>10</a:t>
            </a:r>
            <a:r>
              <a:rPr lang="en-US" altLang="en-US" baseline="30000" dirty="0"/>
              <a:t>5</a:t>
            </a:r>
            <a:r>
              <a:rPr lang="en-US" altLang="en-US" dirty="0"/>
              <a:t> </a:t>
            </a:r>
            <a:r>
              <a:rPr lang="en-US" altLang="en-US" dirty="0">
                <a:sym typeface="Symbol" pitchFamily="18" charset="2"/>
              </a:rPr>
              <a:t></a:t>
            </a:r>
            <a:r>
              <a:rPr lang="en-US" altLang="en-US" dirty="0"/>
              <a:t> 10</a:t>
            </a:r>
            <a:r>
              <a:rPr lang="en-US" altLang="en-US" baseline="30000" dirty="0"/>
              <a:t>-18</a:t>
            </a:r>
            <a:r>
              <a:rPr lang="en-US" altLang="en-US" dirty="0"/>
              <a:t> = 5</a:t>
            </a:r>
            <a:r>
              <a:rPr lang="en-US" altLang="en-US" dirty="0">
                <a:sym typeface="Symbol" pitchFamily="18" charset="2"/>
              </a:rPr>
              <a:t></a:t>
            </a:r>
            <a:r>
              <a:rPr lang="en-US" altLang="en-US" dirty="0" smtClean="0"/>
              <a:t>10</a:t>
            </a:r>
            <a:r>
              <a:rPr lang="en-US" altLang="en-US" baseline="30000" dirty="0" smtClean="0"/>
              <a:t>-13</a:t>
            </a:r>
            <a:endParaRPr lang="en-US" altLang="en-US" dirty="0"/>
          </a:p>
          <a:p>
            <a:r>
              <a:rPr lang="en-US" altLang="en-US" dirty="0"/>
              <a:t>Pairs of people:</a:t>
            </a:r>
          </a:p>
          <a:p>
            <a:pPr lvl="1"/>
            <a:r>
              <a:rPr lang="en-US" altLang="en-US" dirty="0"/>
              <a:t>5</a:t>
            </a:r>
            <a:r>
              <a:rPr lang="en-US" altLang="en-US" dirty="0">
                <a:sym typeface="Symbol" pitchFamily="18" charset="2"/>
              </a:rPr>
              <a:t></a:t>
            </a:r>
            <a:r>
              <a:rPr lang="en-US" altLang="en-US" dirty="0" smtClean="0"/>
              <a:t>10</a:t>
            </a:r>
            <a:r>
              <a:rPr lang="en-US" altLang="en-US" baseline="30000" dirty="0" smtClean="0"/>
              <a:t>17</a:t>
            </a:r>
            <a:endParaRPr lang="en-US" altLang="en-US" dirty="0"/>
          </a:p>
          <a:p>
            <a:r>
              <a:rPr lang="en-US" altLang="en-US" dirty="0"/>
              <a:t>Expected number of “suspicious” pairs of people:</a:t>
            </a:r>
          </a:p>
          <a:p>
            <a:pPr lvl="1"/>
            <a:r>
              <a:rPr lang="en-US" altLang="en-US" dirty="0"/>
              <a:t>5</a:t>
            </a:r>
            <a:r>
              <a:rPr lang="en-US" altLang="en-US" dirty="0">
                <a:sym typeface="Symbol" pitchFamily="18" charset="2"/>
              </a:rPr>
              <a:t></a:t>
            </a:r>
            <a:r>
              <a:rPr lang="en-US" altLang="en-US" dirty="0"/>
              <a:t>10</a:t>
            </a:r>
            <a:r>
              <a:rPr lang="en-US" altLang="en-US" baseline="30000" dirty="0"/>
              <a:t>17 </a:t>
            </a:r>
            <a:r>
              <a:rPr lang="en-US" altLang="en-US" dirty="0">
                <a:sym typeface="Symbol" pitchFamily="18" charset="2"/>
              </a:rPr>
              <a:t></a:t>
            </a:r>
            <a:r>
              <a:rPr lang="en-US" altLang="en-US" dirty="0"/>
              <a:t> 5</a:t>
            </a:r>
            <a:r>
              <a:rPr lang="en-US" altLang="en-US" dirty="0">
                <a:sym typeface="Symbol" pitchFamily="18" charset="2"/>
              </a:rPr>
              <a:t></a:t>
            </a:r>
            <a:r>
              <a:rPr lang="en-US" altLang="en-US" dirty="0"/>
              <a:t>10</a:t>
            </a:r>
            <a:r>
              <a:rPr lang="en-US" altLang="en-US" baseline="30000" dirty="0"/>
              <a:t>-13</a:t>
            </a:r>
            <a:r>
              <a:rPr lang="en-US" altLang="en-US" dirty="0"/>
              <a:t> = </a:t>
            </a:r>
            <a:r>
              <a:rPr lang="en-US" altLang="en-US" dirty="0" smtClean="0"/>
              <a:t>250,000</a:t>
            </a:r>
            <a:endParaRPr lang="en-US" altLang="en-US" dirty="0"/>
          </a:p>
          <a:p>
            <a:endParaRPr 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63</a:t>
            </a:fld>
            <a:endParaRPr lang="en-US"/>
          </a:p>
        </p:txBody>
      </p:sp>
    </p:spTree>
    <p:extLst>
      <p:ext uri="{BB962C8B-B14F-4D97-AF65-F5344CB8AC3E}">
        <p14:creationId xmlns:p14="http://schemas.microsoft.com/office/powerpoint/2010/main" val="403157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r>
              <a:rPr lang="en-US" dirty="0"/>
              <a:t>of </a:t>
            </a:r>
            <a:r>
              <a:rPr lang="en-US" dirty="0" smtClean="0"/>
              <a:t>the </a:t>
            </a:r>
            <a:r>
              <a:rPr lang="en-US" dirty="0"/>
              <a:t>“TIA” Story</a:t>
            </a:r>
          </a:p>
        </p:txBody>
      </p:sp>
      <p:sp>
        <p:nvSpPr>
          <p:cNvPr id="3" name="Content Placeholder 2"/>
          <p:cNvSpPr>
            <a:spLocks noGrp="1"/>
          </p:cNvSpPr>
          <p:nvPr>
            <p:ph idx="1"/>
          </p:nvPr>
        </p:nvSpPr>
        <p:spPr/>
        <p:txBody>
          <a:bodyPr>
            <a:normAutofit fontScale="92500" lnSpcReduction="10000"/>
          </a:bodyPr>
          <a:lstStyle/>
          <a:p>
            <a:r>
              <a:rPr lang="en-US" altLang="en-US" dirty="0"/>
              <a:t>Suppose there are </a:t>
            </a:r>
            <a:r>
              <a:rPr lang="en-US" altLang="en-US" dirty="0" smtClean="0">
                <a:solidFill>
                  <a:srgbClr val="0000FF"/>
                </a:solidFill>
              </a:rPr>
              <a:t>10 </a:t>
            </a:r>
            <a:r>
              <a:rPr lang="en-US" altLang="en-US" dirty="0">
                <a:solidFill>
                  <a:srgbClr val="0000FF"/>
                </a:solidFill>
              </a:rPr>
              <a:t>pairs</a:t>
            </a:r>
            <a:r>
              <a:rPr lang="en-US" altLang="en-US" dirty="0"/>
              <a:t> of </a:t>
            </a:r>
            <a:r>
              <a:rPr lang="en-US" altLang="en-US" dirty="0">
                <a:solidFill>
                  <a:srgbClr val="0000FF"/>
                </a:solidFill>
              </a:rPr>
              <a:t>evil-doers</a:t>
            </a:r>
            <a:r>
              <a:rPr lang="en-US" altLang="en-US" dirty="0"/>
              <a:t> who definitely stayed at the same hotel </a:t>
            </a:r>
            <a:r>
              <a:rPr lang="en-US" altLang="en-US" dirty="0" smtClean="0"/>
              <a:t>twice</a:t>
            </a:r>
            <a:endParaRPr lang="en-US" altLang="en-US" dirty="0"/>
          </a:p>
          <a:p>
            <a:r>
              <a:rPr lang="en-US" altLang="en-US" dirty="0"/>
              <a:t>Analysts have to sift through </a:t>
            </a:r>
            <a:r>
              <a:rPr lang="en-US" altLang="en-US" dirty="0" smtClean="0">
                <a:solidFill>
                  <a:srgbClr val="0000FF"/>
                </a:solidFill>
              </a:rPr>
              <a:t>250,000</a:t>
            </a:r>
            <a:r>
              <a:rPr lang="en-US" altLang="en-US" dirty="0" smtClean="0"/>
              <a:t> </a:t>
            </a:r>
            <a:r>
              <a:rPr lang="en-US" altLang="en-US" dirty="0"/>
              <a:t>candidates to find the 10 real </a:t>
            </a:r>
            <a:r>
              <a:rPr lang="en-US" altLang="en-US" dirty="0" smtClean="0"/>
              <a:t>cases</a:t>
            </a:r>
            <a:endParaRPr lang="en-US" altLang="en-US" dirty="0"/>
          </a:p>
          <a:p>
            <a:r>
              <a:rPr lang="en-US" altLang="en-US" dirty="0" smtClean="0"/>
              <a:t>Make sure the property, e.g</a:t>
            </a:r>
            <a:r>
              <a:rPr lang="en-US" altLang="en-US" dirty="0"/>
              <a:t>., </a:t>
            </a:r>
            <a:r>
              <a:rPr lang="en-US" altLang="en-US" dirty="0" smtClean="0">
                <a:solidFill>
                  <a:srgbClr val="0000FF"/>
                </a:solidFill>
              </a:rPr>
              <a:t>two </a:t>
            </a:r>
            <a:r>
              <a:rPr lang="en-US" altLang="en-US" dirty="0">
                <a:solidFill>
                  <a:srgbClr val="0000FF"/>
                </a:solidFill>
              </a:rPr>
              <a:t>people stayed at the same hotel </a:t>
            </a:r>
            <a:r>
              <a:rPr lang="en-US" altLang="en-US" dirty="0" smtClean="0">
                <a:solidFill>
                  <a:srgbClr val="0000FF"/>
                </a:solidFill>
              </a:rPr>
              <a:t>twice</a:t>
            </a:r>
            <a:r>
              <a:rPr lang="en-US" altLang="en-US" dirty="0" smtClean="0"/>
              <a:t>, does </a:t>
            </a:r>
            <a:r>
              <a:rPr lang="en-US" altLang="en-US" dirty="0"/>
              <a:t>not allow so many possibilities that random data will surely produce </a:t>
            </a:r>
            <a:r>
              <a:rPr lang="en-US" altLang="en-US" dirty="0" smtClean="0"/>
              <a:t>“</a:t>
            </a:r>
            <a:r>
              <a:rPr lang="en-US" altLang="en-US" dirty="0" smtClean="0">
                <a:solidFill>
                  <a:srgbClr val="0000FF"/>
                </a:solidFill>
              </a:rPr>
              <a:t>facts of interest</a:t>
            </a:r>
            <a:r>
              <a:rPr lang="en-US" altLang="en-US" dirty="0" smtClean="0"/>
              <a:t>”</a:t>
            </a:r>
          </a:p>
          <a:p>
            <a:r>
              <a:rPr lang="en-US" altLang="en-US" dirty="0"/>
              <a:t>Understanding </a:t>
            </a:r>
            <a:r>
              <a:rPr lang="en-US" altLang="en-US" dirty="0" err="1">
                <a:solidFill>
                  <a:srgbClr val="0000FF"/>
                </a:solidFill>
              </a:rPr>
              <a:t>Bonferroni’s</a:t>
            </a:r>
            <a:r>
              <a:rPr lang="en-US" altLang="en-US" dirty="0">
                <a:solidFill>
                  <a:srgbClr val="0000FF"/>
                </a:solidFill>
              </a:rPr>
              <a:t> Principle</a:t>
            </a:r>
            <a:r>
              <a:rPr lang="en-US" altLang="en-US" dirty="0"/>
              <a:t> will help you look a little less stupid than a </a:t>
            </a:r>
            <a:r>
              <a:rPr lang="en-US" altLang="en-US" dirty="0" smtClean="0"/>
              <a:t>parapsychologist</a:t>
            </a:r>
            <a:endParaRPr lang="en-US" altLang="en-US" dirty="0"/>
          </a:p>
          <a:p>
            <a:endParaRPr 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64</a:t>
            </a:fld>
            <a:endParaRPr lang="en-US"/>
          </a:p>
        </p:txBody>
      </p:sp>
    </p:spTree>
    <p:extLst>
      <p:ext uri="{BB962C8B-B14F-4D97-AF65-F5344CB8AC3E}">
        <p14:creationId xmlns:p14="http://schemas.microsoft.com/office/powerpoint/2010/main" val="393662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Useful to Know</a:t>
            </a:r>
            <a:endParaRPr lang="en-US" dirty="0"/>
          </a:p>
        </p:txBody>
      </p:sp>
      <p:sp>
        <p:nvSpPr>
          <p:cNvPr id="3" name="Content Placeholder 2"/>
          <p:cNvSpPr>
            <a:spLocks noGrp="1"/>
          </p:cNvSpPr>
          <p:nvPr>
            <p:ph idx="1"/>
          </p:nvPr>
        </p:nvSpPr>
        <p:spPr/>
        <p:txBody>
          <a:bodyPr/>
          <a:lstStyle/>
          <a:p>
            <a:r>
              <a:rPr lang="en-US" dirty="0"/>
              <a:t>TF.IDF </a:t>
            </a:r>
            <a:r>
              <a:rPr lang="en-US" dirty="0" smtClean="0"/>
              <a:t>measure </a:t>
            </a:r>
            <a:r>
              <a:rPr lang="en-US" dirty="0"/>
              <a:t>of word </a:t>
            </a:r>
            <a:r>
              <a:rPr lang="en-US" dirty="0" smtClean="0"/>
              <a:t>importance</a:t>
            </a:r>
          </a:p>
          <a:p>
            <a:r>
              <a:rPr lang="en-US" dirty="0"/>
              <a:t>Hash </a:t>
            </a:r>
            <a:r>
              <a:rPr lang="en-US" dirty="0" smtClean="0"/>
              <a:t>functions</a:t>
            </a:r>
          </a:p>
          <a:p>
            <a:r>
              <a:rPr lang="en-US" dirty="0"/>
              <a:t>Secondary storage (disk</a:t>
            </a:r>
            <a:r>
              <a:rPr lang="en-US" dirty="0" smtClean="0"/>
              <a:t>)</a:t>
            </a:r>
          </a:p>
          <a:p>
            <a:r>
              <a:rPr lang="en-US" dirty="0" smtClean="0"/>
              <a:t>The base of natural logarithms</a:t>
            </a:r>
          </a:p>
          <a:p>
            <a:r>
              <a:rPr lang="en-US" dirty="0" smtClean="0"/>
              <a:t>Power laws</a:t>
            </a:r>
            <a:endParaRPr 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65</a:t>
            </a:fld>
            <a:endParaRPr lang="en-US"/>
          </a:p>
        </p:txBody>
      </p:sp>
    </p:spTree>
    <p:extLst>
      <p:ext uri="{BB962C8B-B14F-4D97-AF65-F5344CB8AC3E}">
        <p14:creationId xmlns:p14="http://schemas.microsoft.com/office/powerpoint/2010/main" val="24376171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One-Slide Takeaway</a:t>
            </a:r>
            <a:endParaRPr lang="zh-CN" altLang="en-US" dirty="0"/>
          </a:p>
        </p:txBody>
      </p:sp>
      <p:sp>
        <p:nvSpPr>
          <p:cNvPr id="3" name="Content Placeholder 2"/>
          <p:cNvSpPr>
            <a:spLocks noGrp="1"/>
          </p:cNvSpPr>
          <p:nvPr>
            <p:ph idx="1"/>
          </p:nvPr>
        </p:nvSpPr>
        <p:spPr/>
        <p:txBody>
          <a:bodyPr/>
          <a:lstStyle/>
          <a:p>
            <a:r>
              <a:rPr lang="en-US" altLang="zh-CN" dirty="0"/>
              <a:t>What is the structure of this course?</a:t>
            </a:r>
            <a:endParaRPr lang="zh-CN" altLang="en-US" dirty="0"/>
          </a:p>
          <a:p>
            <a:r>
              <a:rPr lang="en-US" altLang="zh-CN" dirty="0" smtClean="0"/>
              <a:t>What is big data?</a:t>
            </a:r>
          </a:p>
          <a:p>
            <a:r>
              <a:rPr lang="en-US" altLang="zh-CN" dirty="0" smtClean="0"/>
              <a:t>What are the 4Vs characteristics of big data?</a:t>
            </a:r>
          </a:p>
          <a:p>
            <a:r>
              <a:rPr lang="en-US" altLang="zh-CN" dirty="0" smtClean="0"/>
              <a:t>What is the history of big data?</a:t>
            </a:r>
          </a:p>
          <a:p>
            <a:r>
              <a:rPr lang="en-US" altLang="zh-CN" dirty="0" smtClean="0"/>
              <a:t>What is big data analytics?</a:t>
            </a:r>
          </a:p>
          <a:p>
            <a:r>
              <a:rPr lang="en-US" altLang="zh-CN" dirty="0" smtClean="0"/>
              <a:t>Is there any framework in big data analytics?</a:t>
            </a:r>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66</a:t>
            </a:fld>
            <a:endParaRPr lang="en-US"/>
          </a:p>
        </p:txBody>
      </p:sp>
    </p:spTree>
    <p:extLst>
      <p:ext uri="{BB962C8B-B14F-4D97-AF65-F5344CB8AC3E}">
        <p14:creationId xmlns:p14="http://schemas.microsoft.com/office/powerpoint/2010/main" val="4551752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Practice</a:t>
            </a:r>
            <a:endParaRPr lang="zh-CN" altLang="en-US" dirty="0"/>
          </a:p>
        </p:txBody>
      </p:sp>
      <p:sp>
        <p:nvSpPr>
          <p:cNvPr id="3" name="Content Placeholder 2"/>
          <p:cNvSpPr>
            <a:spLocks noGrp="1"/>
          </p:cNvSpPr>
          <p:nvPr>
            <p:ph idx="1"/>
          </p:nvPr>
        </p:nvSpPr>
        <p:spPr/>
        <p:txBody>
          <a:bodyPr/>
          <a:lstStyle/>
          <a:p>
            <a:r>
              <a:rPr lang="en-US" altLang="zh-CN" dirty="0" smtClean="0"/>
              <a:t>Let us examine </a:t>
            </a:r>
            <a:r>
              <a:rPr lang="en-US" altLang="zh-CN" dirty="0">
                <a:ea typeface="ＭＳ Ｐゴシック" pitchFamily="34" charset="-128"/>
              </a:rPr>
              <a:t>fragrance </a:t>
            </a:r>
            <a:r>
              <a:rPr lang="en-US" altLang="zh-CN" dirty="0" smtClean="0"/>
              <a:t>sales at Amazon in a year.   Suppose </a:t>
            </a:r>
          </a:p>
          <a:p>
            <a:pPr lvl="1"/>
            <a:r>
              <a:rPr lang="en-US" altLang="zh-CN" dirty="0" smtClean="0"/>
              <a:t>the best selling product sold 100,000 pieces, </a:t>
            </a:r>
          </a:p>
          <a:p>
            <a:pPr lvl="1"/>
            <a:r>
              <a:rPr lang="en-US" altLang="zh-CN" dirty="0" smtClean="0"/>
              <a:t>the 10</a:t>
            </a:r>
            <a:r>
              <a:rPr lang="en-US" altLang="zh-CN" baseline="30000" dirty="0" smtClean="0"/>
              <a:t>th</a:t>
            </a:r>
            <a:r>
              <a:rPr lang="en-US" altLang="zh-CN" dirty="0" smtClean="0"/>
              <a:t> best-selling product sold 1,000 </a:t>
            </a:r>
            <a:r>
              <a:rPr lang="en-US" altLang="zh-CN" dirty="0"/>
              <a:t>pieces</a:t>
            </a:r>
            <a:r>
              <a:rPr lang="en-US" altLang="zh-CN" dirty="0" smtClean="0"/>
              <a:t>, </a:t>
            </a:r>
          </a:p>
          <a:p>
            <a:pPr lvl="1"/>
            <a:r>
              <a:rPr lang="en-US" altLang="zh-CN" dirty="0" smtClean="0"/>
              <a:t>the 100</a:t>
            </a:r>
            <a:r>
              <a:rPr lang="en-US" altLang="zh-CN" baseline="30000" dirty="0" smtClean="0"/>
              <a:t>th</a:t>
            </a:r>
            <a:r>
              <a:rPr lang="en-US" altLang="zh-CN" dirty="0" smtClean="0"/>
              <a:t> best selling product sold 10 </a:t>
            </a:r>
            <a:r>
              <a:rPr lang="en-US" altLang="zh-CN" dirty="0"/>
              <a:t>pieces</a:t>
            </a:r>
            <a:r>
              <a:rPr lang="en-US" altLang="zh-CN" dirty="0" smtClean="0"/>
              <a:t>.  </a:t>
            </a:r>
          </a:p>
          <a:p>
            <a:r>
              <a:rPr lang="en-US" altLang="zh-CN" dirty="0" smtClean="0">
                <a:solidFill>
                  <a:srgbClr val="0000FF"/>
                </a:solidFill>
              </a:rPr>
              <a:t>How to derive the relationship between the number of fragrance sold and the order?</a:t>
            </a:r>
          </a:p>
          <a:p>
            <a:endParaRPr lang="zh-CN" altLang="en-US" dirty="0"/>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67</a:t>
            </a:fld>
            <a:endParaRPr lang="en-US"/>
          </a:p>
        </p:txBody>
      </p:sp>
    </p:spTree>
    <p:extLst>
      <p:ext uri="{BB962C8B-B14F-4D97-AF65-F5344CB8AC3E}">
        <p14:creationId xmlns:p14="http://schemas.microsoft.com/office/powerpoint/2010/main" val="33553107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Description</a:t>
            </a:r>
            <a:endParaRPr lang="en-US" dirty="0"/>
          </a:p>
        </p:txBody>
      </p:sp>
      <p:sp>
        <p:nvSpPr>
          <p:cNvPr id="3" name="Content Placeholder 2"/>
          <p:cNvSpPr>
            <a:spLocks noGrp="1"/>
          </p:cNvSpPr>
          <p:nvPr>
            <p:ph idx="1"/>
          </p:nvPr>
        </p:nvSpPr>
        <p:spPr/>
        <p:txBody>
          <a:bodyPr>
            <a:normAutofit fontScale="70000" lnSpcReduction="20000"/>
          </a:bodyPr>
          <a:lstStyle/>
          <a:p>
            <a:r>
              <a:rPr lang="en-US" dirty="0"/>
              <a:t>This course aims at teaching students the state-of-the-art </a:t>
            </a:r>
            <a:r>
              <a:rPr lang="en-US" dirty="0">
                <a:solidFill>
                  <a:srgbClr val="FF0000"/>
                </a:solidFill>
              </a:rPr>
              <a:t>big data analytics</a:t>
            </a:r>
            <a:r>
              <a:rPr lang="en-US" dirty="0"/>
              <a:t>, including </a:t>
            </a:r>
            <a:r>
              <a:rPr lang="en-US" dirty="0">
                <a:solidFill>
                  <a:srgbClr val="0000FF"/>
                </a:solidFill>
              </a:rPr>
              <a:t>techniques</a:t>
            </a:r>
            <a:r>
              <a:rPr lang="en-US" dirty="0"/>
              <a:t>, </a:t>
            </a:r>
            <a:r>
              <a:rPr lang="en-US" dirty="0">
                <a:solidFill>
                  <a:srgbClr val="0000FF"/>
                </a:solidFill>
              </a:rPr>
              <a:t>software</a:t>
            </a:r>
            <a:r>
              <a:rPr lang="en-US" dirty="0"/>
              <a:t>, </a:t>
            </a:r>
            <a:r>
              <a:rPr lang="en-US" dirty="0">
                <a:solidFill>
                  <a:srgbClr val="0000FF"/>
                </a:solidFill>
              </a:rPr>
              <a:t>applications</a:t>
            </a:r>
            <a:r>
              <a:rPr lang="en-US" dirty="0"/>
              <a:t>, and </a:t>
            </a:r>
            <a:r>
              <a:rPr lang="en-US" dirty="0">
                <a:solidFill>
                  <a:srgbClr val="0000FF"/>
                </a:solidFill>
              </a:rPr>
              <a:t>perspectives</a:t>
            </a:r>
            <a:r>
              <a:rPr lang="en-US" dirty="0"/>
              <a:t> with massive data. </a:t>
            </a:r>
            <a:endParaRPr lang="en-US" dirty="0" smtClean="0"/>
          </a:p>
          <a:p>
            <a:r>
              <a:rPr lang="en-US" dirty="0" smtClean="0"/>
              <a:t>The </a:t>
            </a:r>
            <a:r>
              <a:rPr lang="en-US" dirty="0"/>
              <a:t>class will cover, but not be limited to, the following topics: </a:t>
            </a:r>
            <a:endParaRPr lang="en-US" dirty="0" smtClean="0"/>
          </a:p>
          <a:p>
            <a:pPr lvl="1"/>
            <a:r>
              <a:rPr lang="en-US" dirty="0" smtClean="0">
                <a:solidFill>
                  <a:srgbClr val="0000FF"/>
                </a:solidFill>
              </a:rPr>
              <a:t>distributed </a:t>
            </a:r>
            <a:r>
              <a:rPr lang="en-US" dirty="0">
                <a:solidFill>
                  <a:srgbClr val="0000FF"/>
                </a:solidFill>
              </a:rPr>
              <a:t>file systems</a:t>
            </a:r>
            <a:r>
              <a:rPr lang="en-US" dirty="0"/>
              <a:t> such as Google File System, </a:t>
            </a:r>
            <a:r>
              <a:rPr lang="en-US" dirty="0" err="1"/>
              <a:t>Hadoop</a:t>
            </a:r>
            <a:r>
              <a:rPr lang="en-US" dirty="0"/>
              <a:t> Distributed File System, </a:t>
            </a:r>
            <a:r>
              <a:rPr lang="en-US" dirty="0" err="1"/>
              <a:t>CloudStore</a:t>
            </a:r>
            <a:r>
              <a:rPr lang="en-US" dirty="0"/>
              <a:t>, and map-reduce technology; </a:t>
            </a:r>
            <a:endParaRPr lang="en-US" dirty="0" smtClean="0"/>
          </a:p>
          <a:p>
            <a:pPr lvl="1"/>
            <a:r>
              <a:rPr lang="en-US" dirty="0" smtClean="0">
                <a:solidFill>
                  <a:srgbClr val="0000FF"/>
                </a:solidFill>
              </a:rPr>
              <a:t>similarity </a:t>
            </a:r>
            <a:r>
              <a:rPr lang="en-US" dirty="0">
                <a:solidFill>
                  <a:srgbClr val="0000FF"/>
                </a:solidFill>
              </a:rPr>
              <a:t>search techniques </a:t>
            </a:r>
            <a:r>
              <a:rPr lang="en-US" dirty="0"/>
              <a:t>for big data such as </a:t>
            </a:r>
            <a:r>
              <a:rPr lang="en-US" dirty="0" err="1"/>
              <a:t>minhash</a:t>
            </a:r>
            <a:r>
              <a:rPr lang="en-US" dirty="0"/>
              <a:t>, locality-sensitive hashing; </a:t>
            </a:r>
            <a:endParaRPr lang="en-US" dirty="0" smtClean="0"/>
          </a:p>
          <a:p>
            <a:pPr lvl="1"/>
            <a:r>
              <a:rPr lang="en-US" dirty="0" smtClean="0"/>
              <a:t>specialized </a:t>
            </a:r>
            <a:r>
              <a:rPr lang="en-US" dirty="0"/>
              <a:t>processing and algorithms for </a:t>
            </a:r>
            <a:r>
              <a:rPr lang="en-US" dirty="0">
                <a:solidFill>
                  <a:srgbClr val="0000FF"/>
                </a:solidFill>
              </a:rPr>
              <a:t>data streams</a:t>
            </a:r>
            <a:r>
              <a:rPr lang="en-US" dirty="0"/>
              <a:t>; </a:t>
            </a:r>
            <a:endParaRPr lang="en-US" dirty="0" smtClean="0"/>
          </a:p>
          <a:p>
            <a:pPr lvl="1"/>
            <a:r>
              <a:rPr lang="en-US" dirty="0" smtClean="0"/>
              <a:t>some concepts of machine learning;</a:t>
            </a:r>
          </a:p>
          <a:p>
            <a:pPr lvl="1"/>
            <a:r>
              <a:rPr lang="en-US" dirty="0" smtClean="0"/>
              <a:t>big </a:t>
            </a:r>
            <a:r>
              <a:rPr lang="en-US" dirty="0"/>
              <a:t>data </a:t>
            </a:r>
            <a:r>
              <a:rPr lang="en-US" dirty="0">
                <a:solidFill>
                  <a:srgbClr val="0000FF"/>
                </a:solidFill>
              </a:rPr>
              <a:t>search</a:t>
            </a:r>
            <a:r>
              <a:rPr lang="en-US" dirty="0"/>
              <a:t> and </a:t>
            </a:r>
            <a:r>
              <a:rPr lang="en-US" dirty="0">
                <a:solidFill>
                  <a:srgbClr val="0000FF"/>
                </a:solidFill>
              </a:rPr>
              <a:t>query</a:t>
            </a:r>
            <a:r>
              <a:rPr lang="en-US" dirty="0"/>
              <a:t> technology; </a:t>
            </a:r>
            <a:endParaRPr lang="en-US" dirty="0" smtClean="0"/>
          </a:p>
          <a:p>
            <a:pPr lvl="1"/>
            <a:r>
              <a:rPr lang="en-US" dirty="0" smtClean="0">
                <a:solidFill>
                  <a:srgbClr val="0000FF"/>
                </a:solidFill>
              </a:rPr>
              <a:t>big </a:t>
            </a:r>
            <a:r>
              <a:rPr lang="en-US" dirty="0">
                <a:solidFill>
                  <a:srgbClr val="0000FF"/>
                </a:solidFill>
              </a:rPr>
              <a:t>graph analysis</a:t>
            </a:r>
            <a:r>
              <a:rPr lang="en-US" dirty="0"/>
              <a:t>; </a:t>
            </a:r>
            <a:endParaRPr lang="en-US" dirty="0" smtClean="0"/>
          </a:p>
          <a:p>
            <a:pPr lvl="1"/>
            <a:r>
              <a:rPr lang="en-US" dirty="0" smtClean="0">
                <a:solidFill>
                  <a:srgbClr val="0000FF"/>
                </a:solidFill>
              </a:rPr>
              <a:t>recommendation </a:t>
            </a:r>
            <a:r>
              <a:rPr lang="en-US" dirty="0">
                <a:solidFill>
                  <a:srgbClr val="0000FF"/>
                </a:solidFill>
              </a:rPr>
              <a:t>systems </a:t>
            </a:r>
            <a:r>
              <a:rPr lang="en-US" dirty="0" smtClean="0"/>
              <a:t>and </a:t>
            </a:r>
            <a:r>
              <a:rPr lang="en-US" dirty="0" smtClean="0">
                <a:solidFill>
                  <a:srgbClr val="0000FF"/>
                </a:solidFill>
              </a:rPr>
              <a:t>matrix factorization</a:t>
            </a:r>
            <a:r>
              <a:rPr lang="en-US" dirty="0" smtClean="0"/>
              <a:t>;</a:t>
            </a:r>
          </a:p>
          <a:p>
            <a:pPr lvl="1"/>
            <a:r>
              <a:rPr lang="en-US" dirty="0"/>
              <a:t>l</a:t>
            </a:r>
            <a:r>
              <a:rPr lang="en-US" dirty="0" smtClean="0"/>
              <a:t>arge scale technologies for </a:t>
            </a:r>
            <a:r>
              <a:rPr lang="en-US" dirty="0" smtClean="0">
                <a:solidFill>
                  <a:srgbClr val="0000FF"/>
                </a:solidFill>
              </a:rPr>
              <a:t>support vector machine </a:t>
            </a:r>
            <a:r>
              <a:rPr lang="en-US" dirty="0" smtClean="0"/>
              <a:t>(SVM) and </a:t>
            </a:r>
            <a:r>
              <a:rPr lang="en-US" dirty="0" smtClean="0">
                <a:solidFill>
                  <a:srgbClr val="0000FF"/>
                </a:solidFill>
              </a:rPr>
              <a:t>online learning</a:t>
            </a:r>
            <a:r>
              <a:rPr lang="en-US" dirty="0" smtClean="0"/>
              <a:t>. </a:t>
            </a:r>
          </a:p>
        </p:txBody>
      </p:sp>
      <p:sp>
        <p:nvSpPr>
          <p:cNvPr id="4" name="Slide Number Placeholder 3"/>
          <p:cNvSpPr>
            <a:spLocks noGrp="1"/>
          </p:cNvSpPr>
          <p:nvPr>
            <p:ph type="sldNum" sz="quarter" idx="12"/>
          </p:nvPr>
        </p:nvSpPr>
        <p:spPr/>
        <p:txBody>
          <a:bodyPr/>
          <a:lstStyle/>
          <a:p>
            <a:pPr>
              <a:defRPr/>
            </a:pPr>
            <a:fld id="{DB3EC566-48E6-4552-87D6-CB322A8F1925}" type="slidenum">
              <a:rPr lang="en-US" smtClean="0"/>
              <a:pPr>
                <a:defRPr/>
              </a:pPr>
              <a:t>7</a:t>
            </a:fld>
            <a:endParaRPr lang="en-US"/>
          </a:p>
        </p:txBody>
      </p:sp>
    </p:spTree>
    <p:extLst>
      <p:ext uri="{BB962C8B-B14F-4D97-AF65-F5344CB8AC3E}">
        <p14:creationId xmlns:p14="http://schemas.microsoft.com/office/powerpoint/2010/main" val="137263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584" y="3648601"/>
            <a:ext cx="2193324" cy="1656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488504" y="44624"/>
            <a:ext cx="8915400" cy="1143000"/>
          </a:xfrm>
        </p:spPr>
        <p:txBody>
          <a:bodyPr/>
          <a:lstStyle/>
          <a:p>
            <a:r>
              <a:rPr lang="en-US" dirty="0" smtClean="0"/>
              <a:t>Textbook</a:t>
            </a:r>
            <a:endParaRPr lang="en-US" dirty="0"/>
          </a:p>
        </p:txBody>
      </p:sp>
      <p:sp>
        <p:nvSpPr>
          <p:cNvPr id="8" name="Content Placeholder 7"/>
          <p:cNvSpPr>
            <a:spLocks noGrp="1"/>
          </p:cNvSpPr>
          <p:nvPr>
            <p:ph sz="half" idx="2"/>
          </p:nvPr>
        </p:nvSpPr>
        <p:spPr>
          <a:xfrm>
            <a:off x="2936776" y="836712"/>
            <a:ext cx="5184575" cy="4525963"/>
          </a:xfrm>
        </p:spPr>
        <p:txBody>
          <a:bodyPr>
            <a:noAutofit/>
          </a:bodyPr>
          <a:lstStyle/>
          <a:p>
            <a:r>
              <a:rPr lang="en-US" altLang="zh-CN" sz="2400" dirty="0"/>
              <a:t>Mining of Massive </a:t>
            </a:r>
            <a:r>
              <a:rPr lang="en-US" altLang="zh-CN" sz="2400" dirty="0" smtClean="0"/>
              <a:t>Dataset (2</a:t>
            </a:r>
            <a:r>
              <a:rPr lang="en-US" altLang="zh-CN" sz="2400" baseline="30000" dirty="0" smtClean="0"/>
              <a:t>nd</a:t>
            </a:r>
            <a:r>
              <a:rPr lang="en-US" altLang="zh-CN" sz="2400" dirty="0" smtClean="0"/>
              <a:t> edition)</a:t>
            </a:r>
          </a:p>
          <a:p>
            <a:r>
              <a:rPr lang="en-US" altLang="zh-CN" sz="2400" dirty="0" smtClean="0"/>
              <a:t>Jure </a:t>
            </a:r>
            <a:r>
              <a:rPr lang="en-US" altLang="zh-CN" sz="2400" dirty="0" err="1" smtClean="0"/>
              <a:t>Leskovec</a:t>
            </a:r>
            <a:endParaRPr lang="en-US" altLang="zh-CN" sz="2400" dirty="0" smtClean="0"/>
          </a:p>
          <a:p>
            <a:pPr lvl="1"/>
            <a:r>
              <a:rPr lang="en-US" altLang="zh-CN" sz="1600" smtClean="0"/>
              <a:t>Stanford </a:t>
            </a:r>
            <a:r>
              <a:rPr lang="en-US" altLang="zh-CN" sz="1600" dirty="0" smtClean="0"/>
              <a:t>Assistant Professor</a:t>
            </a:r>
          </a:p>
          <a:p>
            <a:pPr lvl="1"/>
            <a:r>
              <a:rPr lang="en-US" altLang="zh-CN" sz="1600" dirty="0"/>
              <a:t>Jon Kleinberg postdoc</a:t>
            </a:r>
          </a:p>
          <a:p>
            <a:pPr lvl="1"/>
            <a:r>
              <a:rPr lang="en-US" altLang="zh-CN" sz="1600" dirty="0" smtClean="0"/>
              <a:t>CMU graduate</a:t>
            </a:r>
          </a:p>
          <a:p>
            <a:pPr lvl="1"/>
            <a:r>
              <a:rPr lang="en-US" altLang="zh-CN" sz="1600" dirty="0" smtClean="0"/>
              <a:t>Slovenia undergrad in 2004</a:t>
            </a:r>
          </a:p>
          <a:p>
            <a:r>
              <a:rPr lang="en-US" altLang="zh-CN" sz="2400" dirty="0" err="1" smtClean="0">
                <a:solidFill>
                  <a:srgbClr val="0000FF"/>
                </a:solidFill>
              </a:rPr>
              <a:t>Anand</a:t>
            </a:r>
            <a:r>
              <a:rPr lang="en-US" altLang="zh-CN" sz="2400" dirty="0" smtClean="0">
                <a:solidFill>
                  <a:srgbClr val="0000FF"/>
                </a:solidFill>
              </a:rPr>
              <a:t> </a:t>
            </a:r>
            <a:r>
              <a:rPr lang="en-US" altLang="zh-CN" sz="2400" dirty="0" err="1">
                <a:solidFill>
                  <a:srgbClr val="0000FF"/>
                </a:solidFill>
              </a:rPr>
              <a:t>Rajaraman</a:t>
            </a:r>
            <a:r>
              <a:rPr lang="en-US" altLang="zh-CN" sz="2400" dirty="0">
                <a:solidFill>
                  <a:srgbClr val="0000FF"/>
                </a:solidFill>
              </a:rPr>
              <a:t> </a:t>
            </a:r>
          </a:p>
          <a:p>
            <a:pPr lvl="1"/>
            <a:r>
              <a:rPr lang="en-US" altLang="zh-CN" sz="1600" dirty="0" smtClean="0"/>
              <a:t>web </a:t>
            </a:r>
            <a:r>
              <a:rPr lang="en-US" altLang="zh-CN" sz="1600" dirty="0"/>
              <a:t>and technology </a:t>
            </a:r>
            <a:r>
              <a:rPr lang="en-US" altLang="zh-CN" sz="1600" dirty="0" smtClean="0"/>
              <a:t>entrepreneur</a:t>
            </a:r>
          </a:p>
          <a:p>
            <a:pPr lvl="1"/>
            <a:r>
              <a:rPr lang="en-US" altLang="zh-CN" sz="1600" dirty="0" smtClean="0"/>
              <a:t>co-founder </a:t>
            </a:r>
            <a:r>
              <a:rPr lang="en-US" altLang="zh-CN" sz="1600" dirty="0"/>
              <a:t>of Cambrian Ventures and </a:t>
            </a:r>
            <a:r>
              <a:rPr lang="en-US" altLang="zh-CN" sz="1600" dirty="0" err="1" smtClean="0"/>
              <a:t>Kosmix</a:t>
            </a:r>
            <a:endParaRPr lang="en-US" altLang="zh-CN" sz="1600" dirty="0" smtClean="0"/>
          </a:p>
          <a:p>
            <a:pPr lvl="1"/>
            <a:r>
              <a:rPr lang="en-US" altLang="zh-CN" sz="1600" dirty="0" smtClean="0"/>
              <a:t>Director of Technology at Amazon</a:t>
            </a:r>
          </a:p>
          <a:p>
            <a:pPr lvl="1"/>
            <a:r>
              <a:rPr lang="en-US" altLang="zh-CN" sz="1600" dirty="0" smtClean="0"/>
              <a:t>co-founder </a:t>
            </a:r>
            <a:r>
              <a:rPr lang="en-US" altLang="zh-CN" sz="1600" dirty="0"/>
              <a:t>of </a:t>
            </a:r>
            <a:r>
              <a:rPr lang="en-US" altLang="zh-CN" sz="1600" dirty="0" err="1"/>
              <a:t>Junglee</a:t>
            </a:r>
            <a:r>
              <a:rPr lang="en-US" altLang="zh-CN" sz="1600" dirty="0"/>
              <a:t> Corp (acquired by Amazon for </a:t>
            </a:r>
            <a:r>
              <a:rPr lang="en-US" altLang="zh-CN" sz="1600" dirty="0" smtClean="0"/>
              <a:t>a </a:t>
            </a:r>
            <a:r>
              <a:rPr lang="en-US" altLang="zh-CN" sz="1600" dirty="0"/>
              <a:t>retail platform) </a:t>
            </a:r>
            <a:endParaRPr lang="en-US" altLang="zh-CN" sz="1600" dirty="0" smtClean="0"/>
          </a:p>
          <a:p>
            <a:pPr lvl="1"/>
            <a:r>
              <a:rPr lang="en-US" altLang="zh-CN" sz="1600" dirty="0" smtClean="0"/>
              <a:t>IIT graduate in 1989</a:t>
            </a:r>
            <a:endParaRPr lang="en-US" altLang="zh-CN" sz="1600" dirty="0"/>
          </a:p>
          <a:p>
            <a:r>
              <a:rPr lang="en-US" altLang="zh-CN" sz="2400" dirty="0">
                <a:solidFill>
                  <a:srgbClr val="0000FF"/>
                </a:solidFill>
              </a:rPr>
              <a:t>Jeff </a:t>
            </a:r>
            <a:r>
              <a:rPr lang="en-US" altLang="zh-CN" sz="2400" dirty="0" smtClean="0">
                <a:solidFill>
                  <a:srgbClr val="0000FF"/>
                </a:solidFill>
              </a:rPr>
              <a:t>Ullman</a:t>
            </a:r>
          </a:p>
          <a:p>
            <a:pPr lvl="1"/>
            <a:r>
              <a:rPr lang="en-US" altLang="zh-CN" sz="1600" dirty="0" smtClean="0"/>
              <a:t>The </a:t>
            </a:r>
            <a:r>
              <a:rPr lang="en-US" altLang="zh-CN" sz="1600" dirty="0"/>
              <a:t>Stanford W. </a:t>
            </a:r>
            <a:r>
              <a:rPr lang="en-US" altLang="zh-CN" sz="1600" dirty="0" err="1"/>
              <a:t>Ascherman</a:t>
            </a:r>
            <a:r>
              <a:rPr lang="en-US" altLang="zh-CN" sz="1600" dirty="0"/>
              <a:t> Professor of Computer Science (Emeritus</a:t>
            </a:r>
            <a:r>
              <a:rPr lang="en-US" altLang="zh-CN" sz="1600" dirty="0" smtClean="0"/>
              <a:t>)</a:t>
            </a:r>
          </a:p>
          <a:p>
            <a:pPr lvl="1"/>
            <a:r>
              <a:rPr lang="en-US" sz="1600" dirty="0" smtClean="0"/>
              <a:t>Set standards in compilers</a:t>
            </a:r>
            <a:r>
              <a:rPr lang="en-US" sz="1600" dirty="0"/>
              <a:t>, theory of computation, data structures, and databases </a:t>
            </a:r>
            <a:endParaRPr lang="zh-CN" altLang="en-US" sz="1600" dirty="0"/>
          </a:p>
        </p:txBody>
      </p:sp>
      <p:sp>
        <p:nvSpPr>
          <p:cNvPr id="4" name="灯片编号占位符 3"/>
          <p:cNvSpPr>
            <a:spLocks noGrp="1"/>
          </p:cNvSpPr>
          <p:nvPr>
            <p:ph type="sldNum" sz="quarter" idx="12"/>
          </p:nvPr>
        </p:nvSpPr>
        <p:spPr/>
        <p:txBody>
          <a:bodyPr/>
          <a:lstStyle/>
          <a:p>
            <a:pPr>
              <a:defRPr/>
            </a:pPr>
            <a:fld id="{DB3EC566-48E6-4552-87D6-CB322A8F1925}" type="slidenum">
              <a:rPr lang="en-US" smtClean="0"/>
              <a:pPr>
                <a:defRPr/>
              </a:pPr>
              <a:t>8</a:t>
            </a:fld>
            <a:endParaRPr lang="en-US"/>
          </a:p>
        </p:txBody>
      </p:sp>
      <p:sp>
        <p:nvSpPr>
          <p:cNvPr id="6" name="TextBox 5"/>
          <p:cNvSpPr txBox="1"/>
          <p:nvPr/>
        </p:nvSpPr>
        <p:spPr>
          <a:xfrm>
            <a:off x="4016896" y="1606149"/>
            <a:ext cx="5655078" cy="461665"/>
          </a:xfrm>
          <a:prstGeom prst="rect">
            <a:avLst/>
          </a:prstGeom>
          <a:noFill/>
        </p:spPr>
        <p:txBody>
          <a:bodyPr wrap="square" rtlCol="0">
            <a:spAutoFit/>
          </a:bodyPr>
          <a:lstStyle/>
          <a:p>
            <a:pPr marL="342900" indent="-342900">
              <a:buFont typeface="Arial" pitchFamily="34" charset="0"/>
              <a:buChar char="•"/>
            </a:pPr>
            <a:endParaRPr lang="en-US" dirty="0">
              <a:solidFill>
                <a:schemeClr val="tx1"/>
              </a:solidFill>
              <a:latin typeface="+mj-lt"/>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64" y="188640"/>
            <a:ext cx="2469874"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9344" y="4217705"/>
            <a:ext cx="1769740" cy="2487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5474" y="1343495"/>
            <a:ext cx="1756500" cy="2181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6996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128"/>
                                        </p:tgtEl>
                                        <p:attrNameLst>
                                          <p:attrName>style.visibility</p:attrName>
                                        </p:attrNameLst>
                                      </p:cBhvr>
                                      <p:to>
                                        <p:strVal val="visible"/>
                                      </p:to>
                                    </p:set>
                                    <p:animEffect transition="in" filter="fade">
                                      <p:cBhvr>
                                        <p:cTn id="27" dur="500"/>
                                        <p:tgtEl>
                                          <p:spTgt spid="51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fade">
                                      <p:cBhvr>
                                        <p:cTn id="35" dur="500"/>
                                        <p:tgtEl>
                                          <p:spTgt spid="8">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xEl>
                                              <p:pRg st="8" end="8"/>
                                            </p:txEl>
                                          </p:spTgt>
                                        </p:tgtEl>
                                        <p:attrNameLst>
                                          <p:attrName>style.visibility</p:attrName>
                                        </p:attrNameLst>
                                      </p:cBhvr>
                                      <p:to>
                                        <p:strVal val="visible"/>
                                      </p:to>
                                    </p:set>
                                    <p:animEffect transition="in" filter="fade">
                                      <p:cBhvr>
                                        <p:cTn id="38" dur="500"/>
                                        <p:tgtEl>
                                          <p:spTgt spid="8">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xEl>
                                              <p:pRg st="9" end="9"/>
                                            </p:txEl>
                                          </p:spTgt>
                                        </p:tgtEl>
                                        <p:attrNameLst>
                                          <p:attrName>style.visibility</p:attrName>
                                        </p:attrNameLst>
                                      </p:cBhvr>
                                      <p:to>
                                        <p:strVal val="visible"/>
                                      </p:to>
                                    </p:set>
                                    <p:animEffect transition="in" filter="fade">
                                      <p:cBhvr>
                                        <p:cTn id="41" dur="500"/>
                                        <p:tgtEl>
                                          <p:spTgt spid="8">
                                            <p:txEl>
                                              <p:pRg st="9" end="9"/>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xEl>
                                              <p:pRg st="10" end="10"/>
                                            </p:txEl>
                                          </p:spTgt>
                                        </p:tgtEl>
                                        <p:attrNameLst>
                                          <p:attrName>style.visibility</p:attrName>
                                        </p:attrNameLst>
                                      </p:cBhvr>
                                      <p:to>
                                        <p:strVal val="visible"/>
                                      </p:to>
                                    </p:set>
                                    <p:animEffect transition="in" filter="fade">
                                      <p:cBhvr>
                                        <p:cTn id="44" dur="500"/>
                                        <p:tgtEl>
                                          <p:spTgt spid="8">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xEl>
                                              <p:pRg st="11" end="11"/>
                                            </p:txEl>
                                          </p:spTgt>
                                        </p:tgtEl>
                                        <p:attrNameLst>
                                          <p:attrName>style.visibility</p:attrName>
                                        </p:attrNameLst>
                                      </p:cBhvr>
                                      <p:to>
                                        <p:strVal val="visible"/>
                                      </p:to>
                                    </p:set>
                                    <p:animEffect transition="in" filter="fade">
                                      <p:cBhvr>
                                        <p:cTn id="47" dur="500"/>
                                        <p:tgtEl>
                                          <p:spTgt spid="8">
                                            <p:txEl>
                                              <p:pRg st="11" end="1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126"/>
                                        </p:tgtEl>
                                        <p:attrNameLst>
                                          <p:attrName>style.visibility</p:attrName>
                                        </p:attrNameLst>
                                      </p:cBhvr>
                                      <p:to>
                                        <p:strVal val="visible"/>
                                      </p:to>
                                    </p:set>
                                    <p:animEffect transition="in" filter="fade">
                                      <p:cBhvr>
                                        <p:cTn id="50" dur="500"/>
                                        <p:tgtEl>
                                          <p:spTgt spid="51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
                                            <p:txEl>
                                              <p:pRg st="12" end="12"/>
                                            </p:txEl>
                                          </p:spTgt>
                                        </p:tgtEl>
                                        <p:attrNameLst>
                                          <p:attrName>style.visibility</p:attrName>
                                        </p:attrNameLst>
                                      </p:cBhvr>
                                      <p:to>
                                        <p:strVal val="visible"/>
                                      </p:to>
                                    </p:set>
                                    <p:animEffect transition="in" filter="fade">
                                      <p:cBhvr>
                                        <p:cTn id="55" dur="500"/>
                                        <p:tgtEl>
                                          <p:spTgt spid="8">
                                            <p:txEl>
                                              <p:pRg st="12" end="12"/>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
                                            <p:txEl>
                                              <p:pRg st="13" end="13"/>
                                            </p:txEl>
                                          </p:spTgt>
                                        </p:tgtEl>
                                        <p:attrNameLst>
                                          <p:attrName>style.visibility</p:attrName>
                                        </p:attrNameLst>
                                      </p:cBhvr>
                                      <p:to>
                                        <p:strVal val="visible"/>
                                      </p:to>
                                    </p:set>
                                    <p:animEffect transition="in" filter="fade">
                                      <p:cBhvr>
                                        <p:cTn id="58" dur="500"/>
                                        <p:tgtEl>
                                          <p:spTgt spid="8">
                                            <p:txEl>
                                              <p:pRg st="13" end="13"/>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
                                            <p:txEl>
                                              <p:pRg st="14" end="14"/>
                                            </p:txEl>
                                          </p:spTgt>
                                        </p:tgtEl>
                                        <p:attrNameLst>
                                          <p:attrName>style.visibility</p:attrName>
                                        </p:attrNameLst>
                                      </p:cBhvr>
                                      <p:to>
                                        <p:strVal val="visible"/>
                                      </p:to>
                                    </p:set>
                                    <p:animEffect transition="in" filter="fade">
                                      <p:cBhvr>
                                        <p:cTn id="61" dur="500"/>
                                        <p:tgtEl>
                                          <p:spTgt spid="8">
                                            <p:txEl>
                                              <p:pRg st="14" end="1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127"/>
                                        </p:tgtEl>
                                        <p:attrNameLst>
                                          <p:attrName>style.visibility</p:attrName>
                                        </p:attrNameLst>
                                      </p:cBhvr>
                                      <p:to>
                                        <p:strVal val="visible"/>
                                      </p:to>
                                    </p:set>
                                    <p:animEffect transition="in" filter="fade">
                                      <p:cBhvr>
                                        <p:cTn id="64" dur="500"/>
                                        <p:tgtEl>
                                          <p:spTgt spid="5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Textbook</a:t>
            </a:r>
            <a:endParaRPr lang="en-US" dirty="0"/>
          </a:p>
        </p:txBody>
      </p:sp>
      <p:sp>
        <p:nvSpPr>
          <p:cNvPr id="3" name="内容占位符 2"/>
          <p:cNvSpPr>
            <a:spLocks noGrp="1"/>
          </p:cNvSpPr>
          <p:nvPr>
            <p:ph idx="1"/>
          </p:nvPr>
        </p:nvSpPr>
        <p:spPr/>
        <p:txBody>
          <a:bodyPr>
            <a:normAutofit/>
          </a:bodyPr>
          <a:lstStyle/>
          <a:p>
            <a:r>
              <a:rPr lang="en-US" dirty="0" smtClean="0"/>
              <a:t>Amazon</a:t>
            </a:r>
          </a:p>
          <a:p>
            <a:pPr lvl="1"/>
            <a:r>
              <a:rPr lang="en-US" dirty="0" smtClean="0">
                <a:hlinkClick r:id="rId2"/>
              </a:rPr>
              <a:t>http</a:t>
            </a:r>
            <a:r>
              <a:rPr lang="en-US" dirty="0">
                <a:hlinkClick r:id="rId2"/>
              </a:rPr>
              <a:t>://www.amazon.com/Mining-Massive-Datasets-Jure-Leskovec/dp/1107077230/ref=dp_ob_image_bk</a:t>
            </a:r>
            <a:endParaRPr lang="en-US" dirty="0" smtClean="0"/>
          </a:p>
          <a:p>
            <a:r>
              <a:rPr lang="en-US" dirty="0" smtClean="0"/>
              <a:t>PDF/PPT of the book for online viewing</a:t>
            </a:r>
          </a:p>
          <a:p>
            <a:pPr lvl="1"/>
            <a:r>
              <a:rPr lang="en-US" dirty="0" smtClean="0">
                <a:hlinkClick r:id="rId3"/>
              </a:rPr>
              <a:t>http://www.mmds.org/</a:t>
            </a:r>
            <a:endParaRPr lang="en-US" dirty="0" smtClean="0"/>
          </a:p>
          <a:p>
            <a:r>
              <a:rPr lang="en-US" dirty="0" smtClean="0"/>
              <a:t>The 2nd edition of the book (v2.1)</a:t>
            </a:r>
          </a:p>
          <a:p>
            <a:pPr lvl="1"/>
            <a:r>
              <a:rPr lang="en-US" dirty="0" smtClean="0">
                <a:hlinkClick r:id="rId4"/>
              </a:rPr>
              <a:t>http://www.mmds.org/#ver21</a:t>
            </a:r>
            <a:endParaRPr lang="en-US" dirty="0"/>
          </a:p>
        </p:txBody>
      </p:sp>
      <p:sp>
        <p:nvSpPr>
          <p:cNvPr id="4" name="灯片编号占位符 3"/>
          <p:cNvSpPr>
            <a:spLocks noGrp="1"/>
          </p:cNvSpPr>
          <p:nvPr>
            <p:ph type="sldNum" sz="quarter" idx="12"/>
          </p:nvPr>
        </p:nvSpPr>
        <p:spPr/>
        <p:txBody>
          <a:bodyPr/>
          <a:lstStyle/>
          <a:p>
            <a:pPr>
              <a:defRPr/>
            </a:pPr>
            <a:fld id="{DB3EC566-48E6-4552-87D6-CB322A8F1925}" type="slidenum">
              <a:rPr lang="en-US" smtClean="0"/>
              <a:pPr>
                <a:defRPr/>
              </a:pPr>
              <a:t>9</a:t>
            </a:fld>
            <a:endParaRPr lang="en-US"/>
          </a:p>
        </p:txBody>
      </p:sp>
    </p:spTree>
    <p:extLst>
      <p:ext uri="{BB962C8B-B14F-4D97-AF65-F5344CB8AC3E}">
        <p14:creationId xmlns:p14="http://schemas.microsoft.com/office/powerpoint/2010/main" val="21132798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11276</TotalTime>
  <Words>3377</Words>
  <Application>Microsoft Office PowerPoint</Application>
  <PresentationFormat>A4 纸张(210x297 毫米)</PresentationFormat>
  <Paragraphs>632</Paragraphs>
  <Slides>67</Slides>
  <Notes>18</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67</vt:i4>
      </vt:variant>
    </vt:vector>
  </HeadingPairs>
  <TitlesOfParts>
    <vt:vector size="69" baseType="lpstr">
      <vt:lpstr>Office 主题​​</vt:lpstr>
      <vt:lpstr>Visio</vt:lpstr>
      <vt:lpstr>Lecture 1: Introduction and Motivation</vt:lpstr>
      <vt:lpstr>Motivation</vt:lpstr>
      <vt:lpstr>Motivation of the Course</vt:lpstr>
      <vt:lpstr>Motivation of This Lecture</vt:lpstr>
      <vt:lpstr>Outline</vt:lpstr>
      <vt:lpstr>Course Objective</vt:lpstr>
      <vt:lpstr>Course Description</vt:lpstr>
      <vt:lpstr>Textbook</vt:lpstr>
      <vt:lpstr>Textbook</vt:lpstr>
      <vt:lpstr>Teaching Staff</vt:lpstr>
      <vt:lpstr>Course Website</vt:lpstr>
      <vt:lpstr>Prerequisites</vt:lpstr>
      <vt:lpstr>What Will We Learn?</vt:lpstr>
      <vt:lpstr>What Will We Learn?</vt:lpstr>
      <vt:lpstr>Course Schedule</vt:lpstr>
      <vt:lpstr>Grade Assessment Scheme and Deadlines</vt:lpstr>
      <vt:lpstr>Class Project</vt:lpstr>
      <vt:lpstr>Academic Honesty</vt:lpstr>
      <vt:lpstr>Structure</vt:lpstr>
      <vt:lpstr>MapReduce (Ch. 2)</vt:lpstr>
      <vt:lpstr>Finding Similar Items: Locality Sensitive Hashing (Ch. 3)</vt:lpstr>
      <vt:lpstr>Mining Data Stream (Ch. 4)</vt:lpstr>
      <vt:lpstr>Clustering (Ch. 7)</vt:lpstr>
      <vt:lpstr>Dimensionality Reduction (Ch. 11)</vt:lpstr>
      <vt:lpstr>Recommender System (Ch. 9)</vt:lpstr>
      <vt:lpstr>Link Analysis (Ch. 5)</vt:lpstr>
      <vt:lpstr>Graph Algorithms (Ch. 10)</vt:lpstr>
      <vt:lpstr>Large Scale Classification (Ch. 12)</vt:lpstr>
      <vt:lpstr>Online Learning Algorithms (Ch. 12)</vt:lpstr>
      <vt:lpstr>Active Learning</vt:lpstr>
      <vt:lpstr>In-class Practice</vt:lpstr>
      <vt:lpstr>Outline</vt:lpstr>
      <vt:lpstr>Introduction to Big Data</vt:lpstr>
      <vt:lpstr>Definition of Big Data</vt:lpstr>
      <vt:lpstr>Evolution of Big Data</vt:lpstr>
      <vt:lpstr>Birth: 1880 US census</vt:lpstr>
      <vt:lpstr>The First Big Data Challenge</vt:lpstr>
      <vt:lpstr>The First Big Data Solution</vt:lpstr>
      <vt:lpstr>Manhattan Project (1946 - 1949)</vt:lpstr>
      <vt:lpstr>Space Program (1960s)</vt:lpstr>
      <vt:lpstr>Adolescence: Big Science</vt:lpstr>
      <vt:lpstr>Big Science</vt:lpstr>
      <vt:lpstr>Summary of Big Science</vt:lpstr>
      <vt:lpstr>Lessons from Big Science</vt:lpstr>
      <vt:lpstr>Modern Era: Big Business</vt:lpstr>
      <vt:lpstr>Big Science vs. Big Business</vt:lpstr>
      <vt:lpstr>Big Data is Everywhere Today!</vt:lpstr>
      <vt:lpstr>How Much Data?</vt:lpstr>
      <vt:lpstr>Big Science</vt:lpstr>
      <vt:lpstr>Characteristics of Big Data: 4V </vt:lpstr>
      <vt:lpstr>Big Data Analytics</vt:lpstr>
      <vt:lpstr>Big Data Analytics</vt:lpstr>
      <vt:lpstr>Types of Analytics at Amazon / Alibaba</vt:lpstr>
      <vt:lpstr>What is Data Mining?</vt:lpstr>
      <vt:lpstr>Data Mining Tasks</vt:lpstr>
      <vt:lpstr>Data Mining: Culture</vt:lpstr>
      <vt:lpstr>Relation between Data Mining and Data Analytics</vt:lpstr>
      <vt:lpstr>Meaningfulness of Answers</vt:lpstr>
      <vt:lpstr>Examples of Bonferroni’s Principle</vt:lpstr>
      <vt:lpstr>The “TIA” Story</vt:lpstr>
      <vt:lpstr>Details of the “TIA” Story</vt:lpstr>
      <vt:lpstr>Calculation (1)</vt:lpstr>
      <vt:lpstr>Calculation (2)</vt:lpstr>
      <vt:lpstr>Summary of the “TIA” Story</vt:lpstr>
      <vt:lpstr>Things Useful to Know</vt:lpstr>
      <vt:lpstr>One-Slide Takeaway</vt:lpstr>
      <vt:lpstr>In-Class Practice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Michael R. Lyu</dc:creator>
  <cp:lastModifiedBy>wuweibin</cp:lastModifiedBy>
  <cp:revision>1856</cp:revision>
  <cp:lastPrinted>2019-08-31T06:09:20Z</cp:lastPrinted>
  <dcterms:created xsi:type="dcterms:W3CDTF">2009-09-21T23:46:17Z</dcterms:created>
  <dcterms:modified xsi:type="dcterms:W3CDTF">2019-09-05T03:35:30Z</dcterms:modified>
</cp:coreProperties>
</file>